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1" r:id="rId1"/>
  </p:sldMasterIdLst>
  <p:notesMasterIdLst>
    <p:notesMasterId r:id="rId58"/>
  </p:notesMasterIdLst>
  <p:sldIdLst>
    <p:sldId id="259" r:id="rId2"/>
    <p:sldId id="261" r:id="rId3"/>
    <p:sldId id="264" r:id="rId4"/>
    <p:sldId id="262" r:id="rId5"/>
    <p:sldId id="265" r:id="rId6"/>
    <p:sldId id="267" r:id="rId7"/>
    <p:sldId id="268" r:id="rId8"/>
    <p:sldId id="269" r:id="rId9"/>
    <p:sldId id="270" r:id="rId10"/>
    <p:sldId id="274" r:id="rId11"/>
    <p:sldId id="271" r:id="rId12"/>
    <p:sldId id="272" r:id="rId13"/>
    <p:sldId id="273" r:id="rId14"/>
    <p:sldId id="275" r:id="rId15"/>
    <p:sldId id="276" r:id="rId16"/>
    <p:sldId id="277" r:id="rId17"/>
    <p:sldId id="278" r:id="rId18"/>
    <p:sldId id="280" r:id="rId19"/>
    <p:sldId id="279" r:id="rId20"/>
    <p:sldId id="281" r:id="rId21"/>
    <p:sldId id="282" r:id="rId22"/>
    <p:sldId id="283" r:id="rId23"/>
    <p:sldId id="284" r:id="rId24"/>
    <p:sldId id="285" r:id="rId25"/>
    <p:sldId id="286" r:id="rId26"/>
    <p:sldId id="287" r:id="rId27"/>
    <p:sldId id="288" r:id="rId28"/>
    <p:sldId id="289" r:id="rId29"/>
    <p:sldId id="290" r:id="rId30"/>
    <p:sldId id="291" r:id="rId31"/>
    <p:sldId id="292" r:id="rId32"/>
    <p:sldId id="293" r:id="rId33"/>
    <p:sldId id="294" r:id="rId34"/>
    <p:sldId id="295" r:id="rId35"/>
    <p:sldId id="296" r:id="rId36"/>
    <p:sldId id="297" r:id="rId37"/>
    <p:sldId id="298" r:id="rId38"/>
    <p:sldId id="299" r:id="rId39"/>
    <p:sldId id="300" r:id="rId40"/>
    <p:sldId id="302" r:id="rId41"/>
    <p:sldId id="263" r:id="rId42"/>
    <p:sldId id="301" r:id="rId43"/>
    <p:sldId id="304" r:id="rId44"/>
    <p:sldId id="305" r:id="rId45"/>
    <p:sldId id="306" r:id="rId46"/>
    <p:sldId id="303" r:id="rId47"/>
    <p:sldId id="307" r:id="rId48"/>
    <p:sldId id="308" r:id="rId49"/>
    <p:sldId id="309" r:id="rId50"/>
    <p:sldId id="310" r:id="rId51"/>
    <p:sldId id="311" r:id="rId52"/>
    <p:sldId id="312" r:id="rId53"/>
    <p:sldId id="313" r:id="rId54"/>
    <p:sldId id="314" r:id="rId55"/>
    <p:sldId id="315" r:id="rId56"/>
    <p:sldId id="260" r:id="rId5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450" autoAdjust="0"/>
    <p:restoredTop sz="82021" autoAdjust="0"/>
  </p:normalViewPr>
  <p:slideViewPr>
    <p:cSldViewPr snapToGrid="0">
      <p:cViewPr varScale="1">
        <p:scale>
          <a:sx n="90" d="100"/>
          <a:sy n="90" d="100"/>
        </p:scale>
        <p:origin x="1170" y="78"/>
      </p:cViewPr>
      <p:guideLst>
        <p:guide orient="horz" pos="2160"/>
        <p:guide pos="3840"/>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7D4122C-41A5-4646-9C46-50DDCDE942A7}" type="datetimeFigureOut">
              <a:rPr lang="zh-CN" altLang="en-US" smtClean="0"/>
              <a:t>2022/3/11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3C6EA02-EEFF-45D2-A8F0-4798284996D7}" type="slidenum">
              <a:rPr lang="zh-CN" altLang="en-US" smtClean="0"/>
              <a:t>‹#›</a:t>
            </a:fld>
            <a:endParaRPr lang="zh-CN" altLang="en-US"/>
          </a:p>
        </p:txBody>
      </p:sp>
    </p:spTree>
    <p:extLst>
      <p:ext uri="{BB962C8B-B14F-4D97-AF65-F5344CB8AC3E}">
        <p14:creationId xmlns:p14="http://schemas.microsoft.com/office/powerpoint/2010/main" val="21419342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对比学习：有原则，无定义。大的指导原则是这样的</a:t>
            </a:r>
          </a:p>
        </p:txBody>
      </p:sp>
      <p:sp>
        <p:nvSpPr>
          <p:cNvPr id="4" name="灯片编号占位符 3"/>
          <p:cNvSpPr>
            <a:spLocks noGrp="1"/>
          </p:cNvSpPr>
          <p:nvPr>
            <p:ph type="sldNum" sz="quarter" idx="5"/>
          </p:nvPr>
        </p:nvSpPr>
        <p:spPr/>
        <p:txBody>
          <a:bodyPr/>
          <a:lstStyle/>
          <a:p>
            <a:fld id="{B3C6EA02-EEFF-45D2-A8F0-4798284996D7}" type="slidenum">
              <a:rPr lang="zh-CN" altLang="en-US" smtClean="0"/>
              <a:t>3</a:t>
            </a:fld>
            <a:endParaRPr lang="zh-CN" altLang="en-US"/>
          </a:p>
        </p:txBody>
      </p:sp>
    </p:spTree>
    <p:extLst>
      <p:ext uri="{BB962C8B-B14F-4D97-AF65-F5344CB8AC3E}">
        <p14:creationId xmlns:p14="http://schemas.microsoft.com/office/powerpoint/2010/main" val="32908818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拉近正例的距离，推远负例距离；</a:t>
            </a:r>
            <a:endParaRPr lang="en-US" altLang="zh-CN"/>
          </a:p>
          <a:p>
            <a:r>
              <a:rPr lang="zh-CN" altLang="en-US"/>
              <a:t>对，它来了，它来了，双塔模型又来了，它就是我们俗称的双塔结构。不过图像领域不这么叫，一般叫</a:t>
            </a:r>
            <a:r>
              <a:rPr lang="en-US" altLang="zh-CN"/>
              <a:t>Branch</a:t>
            </a:r>
            <a:r>
              <a:rPr lang="zh-CN" altLang="en-US"/>
              <a:t>，所以我们下文遵循这种惯用叫法。</a:t>
            </a:r>
          </a:p>
        </p:txBody>
      </p:sp>
      <p:sp>
        <p:nvSpPr>
          <p:cNvPr id="4" name="灯片编号占位符 3"/>
          <p:cNvSpPr>
            <a:spLocks noGrp="1"/>
          </p:cNvSpPr>
          <p:nvPr>
            <p:ph type="sldNum" sz="quarter" idx="5"/>
          </p:nvPr>
        </p:nvSpPr>
        <p:spPr/>
        <p:txBody>
          <a:bodyPr/>
          <a:lstStyle/>
          <a:p>
            <a:fld id="{B3C6EA02-EEFF-45D2-A8F0-4798284996D7}" type="slidenum">
              <a:rPr lang="zh-CN" altLang="en-US" smtClean="0"/>
              <a:t>14</a:t>
            </a:fld>
            <a:endParaRPr lang="zh-CN" altLang="en-US"/>
          </a:p>
        </p:txBody>
      </p:sp>
    </p:spTree>
    <p:extLst>
      <p:ext uri="{BB962C8B-B14F-4D97-AF65-F5344CB8AC3E}">
        <p14:creationId xmlns:p14="http://schemas.microsoft.com/office/powerpoint/2010/main" val="12836830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拉近正例的距离，推远负例距离；</a:t>
            </a:r>
            <a:endParaRPr lang="en-US" altLang="zh-CN"/>
          </a:p>
          <a:p>
            <a:r>
              <a:rPr lang="zh-CN" altLang="en-US"/>
              <a:t>对，它来了，它来了，双塔模型又来了，它就是我们俗称的双塔结构。不过图像领域不这么叫，一般叫</a:t>
            </a:r>
            <a:r>
              <a:rPr lang="en-US" altLang="zh-CN"/>
              <a:t>Branch</a:t>
            </a:r>
            <a:r>
              <a:rPr lang="zh-CN" altLang="en-US"/>
              <a:t>，所以我们下文遵循这种惯用叫法。</a:t>
            </a:r>
          </a:p>
        </p:txBody>
      </p:sp>
      <p:sp>
        <p:nvSpPr>
          <p:cNvPr id="4" name="灯片编号占位符 3"/>
          <p:cNvSpPr>
            <a:spLocks noGrp="1"/>
          </p:cNvSpPr>
          <p:nvPr>
            <p:ph type="sldNum" sz="quarter" idx="5"/>
          </p:nvPr>
        </p:nvSpPr>
        <p:spPr/>
        <p:txBody>
          <a:bodyPr/>
          <a:lstStyle/>
          <a:p>
            <a:fld id="{B3C6EA02-EEFF-45D2-A8F0-4798284996D7}" type="slidenum">
              <a:rPr lang="zh-CN" altLang="en-US" smtClean="0"/>
              <a:t>15</a:t>
            </a:fld>
            <a:endParaRPr lang="zh-CN" altLang="en-US"/>
          </a:p>
        </p:txBody>
      </p:sp>
    </p:spTree>
    <p:extLst>
      <p:ext uri="{BB962C8B-B14F-4D97-AF65-F5344CB8AC3E}">
        <p14:creationId xmlns:p14="http://schemas.microsoft.com/office/powerpoint/2010/main" val="18443158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拉近正例的距离，推远负例距离；</a:t>
            </a:r>
            <a:endParaRPr lang="en-US" altLang="zh-CN"/>
          </a:p>
          <a:p>
            <a:r>
              <a:rPr lang="zh-CN" altLang="en-US"/>
              <a:t>对，它来了，它来了，双塔模型又来了，它就是我们俗称的双塔结构。不过图像领域不这么叫，一般叫</a:t>
            </a:r>
            <a:r>
              <a:rPr lang="en-US" altLang="zh-CN"/>
              <a:t>Branch</a:t>
            </a:r>
            <a:r>
              <a:rPr lang="zh-CN" altLang="en-US"/>
              <a:t>，所以我们下文遵循这种惯用叫法。</a:t>
            </a:r>
          </a:p>
        </p:txBody>
      </p:sp>
      <p:sp>
        <p:nvSpPr>
          <p:cNvPr id="4" name="灯片编号占位符 3"/>
          <p:cNvSpPr>
            <a:spLocks noGrp="1"/>
          </p:cNvSpPr>
          <p:nvPr>
            <p:ph type="sldNum" sz="quarter" idx="5"/>
          </p:nvPr>
        </p:nvSpPr>
        <p:spPr/>
        <p:txBody>
          <a:bodyPr/>
          <a:lstStyle/>
          <a:p>
            <a:fld id="{B3C6EA02-EEFF-45D2-A8F0-4798284996D7}" type="slidenum">
              <a:rPr lang="zh-CN" altLang="en-US" smtClean="0"/>
              <a:t>16</a:t>
            </a:fld>
            <a:endParaRPr lang="zh-CN" altLang="en-US"/>
          </a:p>
        </p:txBody>
      </p:sp>
    </p:spTree>
    <p:extLst>
      <p:ext uri="{BB962C8B-B14F-4D97-AF65-F5344CB8AC3E}">
        <p14:creationId xmlns:p14="http://schemas.microsoft.com/office/powerpoint/2010/main" val="17640298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拉近正例的距离，推远负例距离；</a:t>
            </a:r>
            <a:endParaRPr lang="en-US" altLang="zh-CN"/>
          </a:p>
          <a:p>
            <a:r>
              <a:rPr lang="zh-CN" altLang="en-US"/>
              <a:t>对，它来了，它来了，双塔模型又来了，它就是我们俗称的双塔结构。不过图像领域不这么叫，一般叫</a:t>
            </a:r>
            <a:r>
              <a:rPr lang="en-US" altLang="zh-CN"/>
              <a:t>Branch</a:t>
            </a:r>
            <a:r>
              <a:rPr lang="zh-CN" altLang="en-US"/>
              <a:t>，所以我们下文遵循这种惯用叫法。</a:t>
            </a:r>
          </a:p>
        </p:txBody>
      </p:sp>
      <p:sp>
        <p:nvSpPr>
          <p:cNvPr id="4" name="灯片编号占位符 3"/>
          <p:cNvSpPr>
            <a:spLocks noGrp="1"/>
          </p:cNvSpPr>
          <p:nvPr>
            <p:ph type="sldNum" sz="quarter" idx="5"/>
          </p:nvPr>
        </p:nvSpPr>
        <p:spPr/>
        <p:txBody>
          <a:bodyPr/>
          <a:lstStyle/>
          <a:p>
            <a:fld id="{B3C6EA02-EEFF-45D2-A8F0-4798284996D7}" type="slidenum">
              <a:rPr lang="zh-CN" altLang="en-US" smtClean="0"/>
              <a:t>17</a:t>
            </a:fld>
            <a:endParaRPr lang="zh-CN" altLang="en-US"/>
          </a:p>
        </p:txBody>
      </p:sp>
    </p:spTree>
    <p:extLst>
      <p:ext uri="{BB962C8B-B14F-4D97-AF65-F5344CB8AC3E}">
        <p14:creationId xmlns:p14="http://schemas.microsoft.com/office/powerpoint/2010/main" val="15297836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拉近正例的距离，推远负例距离；</a:t>
            </a:r>
            <a:endParaRPr lang="en-US" altLang="zh-CN"/>
          </a:p>
          <a:p>
            <a:r>
              <a:rPr lang="zh-CN" altLang="en-US"/>
              <a:t>对，它来了，它来了，双塔模型又来了，它就是我们俗称的双塔结构。不过图像领域不这么叫，一般叫</a:t>
            </a:r>
            <a:r>
              <a:rPr lang="en-US" altLang="zh-CN"/>
              <a:t>Branch</a:t>
            </a:r>
            <a:r>
              <a:rPr lang="zh-CN" altLang="en-US"/>
              <a:t>，所以我们下文遵循这种惯用叫法。</a:t>
            </a:r>
          </a:p>
        </p:txBody>
      </p:sp>
      <p:sp>
        <p:nvSpPr>
          <p:cNvPr id="4" name="灯片编号占位符 3"/>
          <p:cNvSpPr>
            <a:spLocks noGrp="1"/>
          </p:cNvSpPr>
          <p:nvPr>
            <p:ph type="sldNum" sz="quarter" idx="5"/>
          </p:nvPr>
        </p:nvSpPr>
        <p:spPr/>
        <p:txBody>
          <a:bodyPr/>
          <a:lstStyle/>
          <a:p>
            <a:fld id="{B3C6EA02-EEFF-45D2-A8F0-4798284996D7}" type="slidenum">
              <a:rPr lang="zh-CN" altLang="en-US" smtClean="0"/>
              <a:t>18</a:t>
            </a:fld>
            <a:endParaRPr lang="zh-CN" altLang="en-US"/>
          </a:p>
        </p:txBody>
      </p:sp>
    </p:spTree>
    <p:extLst>
      <p:ext uri="{BB962C8B-B14F-4D97-AF65-F5344CB8AC3E}">
        <p14:creationId xmlns:p14="http://schemas.microsoft.com/office/powerpoint/2010/main" val="15540565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拉近正例的距离，推远负例距离；</a:t>
            </a:r>
            <a:endParaRPr lang="en-US" altLang="zh-CN"/>
          </a:p>
          <a:p>
            <a:r>
              <a:rPr lang="zh-CN" altLang="en-US"/>
              <a:t>对，它来了，它来了，双塔模型又来了，它就是我们俗称的双塔结构。不过图像领域不这么叫，一般叫</a:t>
            </a:r>
            <a:r>
              <a:rPr lang="en-US" altLang="zh-CN"/>
              <a:t>Branch</a:t>
            </a:r>
            <a:r>
              <a:rPr lang="zh-CN" altLang="en-US"/>
              <a:t>，所以我们下文遵循这种惯用叫法。</a:t>
            </a:r>
          </a:p>
        </p:txBody>
      </p:sp>
      <p:sp>
        <p:nvSpPr>
          <p:cNvPr id="4" name="灯片编号占位符 3"/>
          <p:cNvSpPr>
            <a:spLocks noGrp="1"/>
          </p:cNvSpPr>
          <p:nvPr>
            <p:ph type="sldNum" sz="quarter" idx="5"/>
          </p:nvPr>
        </p:nvSpPr>
        <p:spPr/>
        <p:txBody>
          <a:bodyPr/>
          <a:lstStyle/>
          <a:p>
            <a:fld id="{B3C6EA02-EEFF-45D2-A8F0-4798284996D7}" type="slidenum">
              <a:rPr lang="zh-CN" altLang="en-US" smtClean="0"/>
              <a:t>19</a:t>
            </a:fld>
            <a:endParaRPr lang="zh-CN" altLang="en-US"/>
          </a:p>
        </p:txBody>
      </p:sp>
    </p:spTree>
    <p:extLst>
      <p:ext uri="{BB962C8B-B14F-4D97-AF65-F5344CB8AC3E}">
        <p14:creationId xmlns:p14="http://schemas.microsoft.com/office/powerpoint/2010/main" val="23440614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拉近正例的距离，推远负例距离；</a:t>
            </a:r>
            <a:endParaRPr lang="en-US" altLang="zh-CN"/>
          </a:p>
          <a:p>
            <a:r>
              <a:rPr lang="zh-CN" altLang="en-US"/>
              <a:t>对，它来了，它来了，双塔模型又来了，它就是我们俗称的双塔结构。不过图像领域不这么叫，一般叫</a:t>
            </a:r>
            <a:r>
              <a:rPr lang="en-US" altLang="zh-CN"/>
              <a:t>Branch</a:t>
            </a:r>
            <a:r>
              <a:rPr lang="zh-CN" altLang="en-US"/>
              <a:t>，所以我们下文遵循这种惯用叫法。</a:t>
            </a:r>
          </a:p>
        </p:txBody>
      </p:sp>
      <p:sp>
        <p:nvSpPr>
          <p:cNvPr id="4" name="灯片编号占位符 3"/>
          <p:cNvSpPr>
            <a:spLocks noGrp="1"/>
          </p:cNvSpPr>
          <p:nvPr>
            <p:ph type="sldNum" sz="quarter" idx="5"/>
          </p:nvPr>
        </p:nvSpPr>
        <p:spPr/>
        <p:txBody>
          <a:bodyPr/>
          <a:lstStyle/>
          <a:p>
            <a:fld id="{B3C6EA02-EEFF-45D2-A8F0-4798284996D7}" type="slidenum">
              <a:rPr lang="zh-CN" altLang="en-US" smtClean="0"/>
              <a:t>20</a:t>
            </a:fld>
            <a:endParaRPr lang="zh-CN" altLang="en-US"/>
          </a:p>
        </p:txBody>
      </p:sp>
    </p:spTree>
    <p:extLst>
      <p:ext uri="{BB962C8B-B14F-4D97-AF65-F5344CB8AC3E}">
        <p14:creationId xmlns:p14="http://schemas.microsoft.com/office/powerpoint/2010/main" val="21642065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3C6EA02-EEFF-45D2-A8F0-4798284996D7}" type="slidenum">
              <a:rPr lang="zh-CN" altLang="en-US" smtClean="0"/>
              <a:t>21</a:t>
            </a:fld>
            <a:endParaRPr lang="zh-CN" altLang="en-US"/>
          </a:p>
        </p:txBody>
      </p:sp>
    </p:spTree>
    <p:extLst>
      <p:ext uri="{BB962C8B-B14F-4D97-AF65-F5344CB8AC3E}">
        <p14:creationId xmlns:p14="http://schemas.microsoft.com/office/powerpoint/2010/main" val="21247525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3C6EA02-EEFF-45D2-A8F0-4798284996D7}" type="slidenum">
              <a:rPr lang="zh-CN" altLang="en-US" smtClean="0"/>
              <a:t>22</a:t>
            </a:fld>
            <a:endParaRPr lang="zh-CN" altLang="en-US"/>
          </a:p>
        </p:txBody>
      </p:sp>
    </p:spTree>
    <p:extLst>
      <p:ext uri="{BB962C8B-B14F-4D97-AF65-F5344CB8AC3E}">
        <p14:creationId xmlns:p14="http://schemas.microsoft.com/office/powerpoint/2010/main" val="18444535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3C6EA02-EEFF-45D2-A8F0-4798284996D7}" type="slidenum">
              <a:rPr lang="zh-CN" altLang="en-US" smtClean="0"/>
              <a:t>23</a:t>
            </a:fld>
            <a:endParaRPr lang="zh-CN" altLang="en-US"/>
          </a:p>
        </p:txBody>
      </p:sp>
    </p:spTree>
    <p:extLst>
      <p:ext uri="{BB962C8B-B14F-4D97-AF65-F5344CB8AC3E}">
        <p14:creationId xmlns:p14="http://schemas.microsoft.com/office/powerpoint/2010/main" val="31237006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a:t>对比学习：有原则，无定义。大的指导原则是这样的</a:t>
            </a:r>
          </a:p>
          <a:p>
            <a:endParaRPr lang="zh-CN" altLang="en-US"/>
          </a:p>
        </p:txBody>
      </p:sp>
      <p:sp>
        <p:nvSpPr>
          <p:cNvPr id="4" name="灯片编号占位符 3"/>
          <p:cNvSpPr>
            <a:spLocks noGrp="1"/>
          </p:cNvSpPr>
          <p:nvPr>
            <p:ph type="sldNum" sz="quarter" idx="5"/>
          </p:nvPr>
        </p:nvSpPr>
        <p:spPr/>
        <p:txBody>
          <a:bodyPr/>
          <a:lstStyle/>
          <a:p>
            <a:fld id="{B3C6EA02-EEFF-45D2-A8F0-4798284996D7}" type="slidenum">
              <a:rPr lang="zh-CN" altLang="en-US" smtClean="0"/>
              <a:t>4</a:t>
            </a:fld>
            <a:endParaRPr lang="zh-CN" altLang="en-US"/>
          </a:p>
        </p:txBody>
      </p:sp>
    </p:spTree>
    <p:extLst>
      <p:ext uri="{BB962C8B-B14F-4D97-AF65-F5344CB8AC3E}">
        <p14:creationId xmlns:p14="http://schemas.microsoft.com/office/powerpoint/2010/main" val="292906264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3C6EA02-EEFF-45D2-A8F0-4798284996D7}" type="slidenum">
              <a:rPr lang="zh-CN" altLang="en-US" smtClean="0"/>
              <a:t>24</a:t>
            </a:fld>
            <a:endParaRPr lang="zh-CN" altLang="en-US"/>
          </a:p>
        </p:txBody>
      </p:sp>
    </p:spTree>
    <p:extLst>
      <p:ext uri="{BB962C8B-B14F-4D97-AF65-F5344CB8AC3E}">
        <p14:creationId xmlns:p14="http://schemas.microsoft.com/office/powerpoint/2010/main" val="191800461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3C6EA02-EEFF-45D2-A8F0-4798284996D7}" type="slidenum">
              <a:rPr lang="zh-CN" altLang="en-US" smtClean="0"/>
              <a:t>25</a:t>
            </a:fld>
            <a:endParaRPr lang="zh-CN" altLang="en-US"/>
          </a:p>
        </p:txBody>
      </p:sp>
    </p:spTree>
    <p:extLst>
      <p:ext uri="{BB962C8B-B14F-4D97-AF65-F5344CB8AC3E}">
        <p14:creationId xmlns:p14="http://schemas.microsoft.com/office/powerpoint/2010/main" val="36331827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3C6EA02-EEFF-45D2-A8F0-4798284996D7}" type="slidenum">
              <a:rPr lang="zh-CN" altLang="en-US" smtClean="0"/>
              <a:t>26</a:t>
            </a:fld>
            <a:endParaRPr lang="zh-CN" altLang="en-US"/>
          </a:p>
        </p:txBody>
      </p:sp>
    </p:spTree>
    <p:extLst>
      <p:ext uri="{BB962C8B-B14F-4D97-AF65-F5344CB8AC3E}">
        <p14:creationId xmlns:p14="http://schemas.microsoft.com/office/powerpoint/2010/main" val="3503931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3C6EA02-EEFF-45D2-A8F0-4798284996D7}" type="slidenum">
              <a:rPr lang="zh-CN" altLang="en-US" smtClean="0"/>
              <a:t>27</a:t>
            </a:fld>
            <a:endParaRPr lang="zh-CN" altLang="en-US"/>
          </a:p>
        </p:txBody>
      </p:sp>
    </p:spTree>
    <p:extLst>
      <p:ext uri="{BB962C8B-B14F-4D97-AF65-F5344CB8AC3E}">
        <p14:creationId xmlns:p14="http://schemas.microsoft.com/office/powerpoint/2010/main" val="133669912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3C6EA02-EEFF-45D2-A8F0-4798284996D7}" type="slidenum">
              <a:rPr lang="zh-CN" altLang="en-US" smtClean="0"/>
              <a:t>28</a:t>
            </a:fld>
            <a:endParaRPr lang="zh-CN" altLang="en-US"/>
          </a:p>
        </p:txBody>
      </p:sp>
    </p:spTree>
    <p:extLst>
      <p:ext uri="{BB962C8B-B14F-4D97-AF65-F5344CB8AC3E}">
        <p14:creationId xmlns:p14="http://schemas.microsoft.com/office/powerpoint/2010/main" val="170983408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3C6EA02-EEFF-45D2-A8F0-4798284996D7}" type="slidenum">
              <a:rPr lang="zh-CN" altLang="en-US" smtClean="0"/>
              <a:t>29</a:t>
            </a:fld>
            <a:endParaRPr lang="zh-CN" altLang="en-US"/>
          </a:p>
        </p:txBody>
      </p:sp>
    </p:spTree>
    <p:extLst>
      <p:ext uri="{BB962C8B-B14F-4D97-AF65-F5344CB8AC3E}">
        <p14:creationId xmlns:p14="http://schemas.microsoft.com/office/powerpoint/2010/main" val="247520903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3C6EA02-EEFF-45D2-A8F0-4798284996D7}" type="slidenum">
              <a:rPr lang="zh-CN" altLang="en-US" smtClean="0"/>
              <a:t>30</a:t>
            </a:fld>
            <a:endParaRPr lang="zh-CN" altLang="en-US"/>
          </a:p>
        </p:txBody>
      </p:sp>
    </p:spTree>
    <p:extLst>
      <p:ext uri="{BB962C8B-B14F-4D97-AF65-F5344CB8AC3E}">
        <p14:creationId xmlns:p14="http://schemas.microsoft.com/office/powerpoint/2010/main" val="106480540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3C6EA02-EEFF-45D2-A8F0-4798284996D7}" type="slidenum">
              <a:rPr lang="zh-CN" altLang="en-US" smtClean="0"/>
              <a:t>31</a:t>
            </a:fld>
            <a:endParaRPr lang="zh-CN" altLang="en-US"/>
          </a:p>
        </p:txBody>
      </p:sp>
    </p:spTree>
    <p:extLst>
      <p:ext uri="{BB962C8B-B14F-4D97-AF65-F5344CB8AC3E}">
        <p14:creationId xmlns:p14="http://schemas.microsoft.com/office/powerpoint/2010/main" val="293820125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3C6EA02-EEFF-45D2-A8F0-4798284996D7}" type="slidenum">
              <a:rPr lang="zh-CN" altLang="en-US" smtClean="0"/>
              <a:t>32</a:t>
            </a:fld>
            <a:endParaRPr lang="zh-CN" altLang="en-US"/>
          </a:p>
        </p:txBody>
      </p:sp>
    </p:spTree>
    <p:extLst>
      <p:ext uri="{BB962C8B-B14F-4D97-AF65-F5344CB8AC3E}">
        <p14:creationId xmlns:p14="http://schemas.microsoft.com/office/powerpoint/2010/main" val="337788633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3C6EA02-EEFF-45D2-A8F0-4798284996D7}" type="slidenum">
              <a:rPr lang="zh-CN" altLang="en-US" smtClean="0"/>
              <a:t>33</a:t>
            </a:fld>
            <a:endParaRPr lang="zh-CN" altLang="en-US"/>
          </a:p>
        </p:txBody>
      </p:sp>
    </p:spTree>
    <p:extLst>
      <p:ext uri="{BB962C8B-B14F-4D97-AF65-F5344CB8AC3E}">
        <p14:creationId xmlns:p14="http://schemas.microsoft.com/office/powerpoint/2010/main" val="9267623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拉近正例的距离，推远负例距离</a:t>
            </a:r>
          </a:p>
        </p:txBody>
      </p:sp>
      <p:sp>
        <p:nvSpPr>
          <p:cNvPr id="4" name="灯片编号占位符 3"/>
          <p:cNvSpPr>
            <a:spLocks noGrp="1"/>
          </p:cNvSpPr>
          <p:nvPr>
            <p:ph type="sldNum" sz="quarter" idx="5"/>
          </p:nvPr>
        </p:nvSpPr>
        <p:spPr/>
        <p:txBody>
          <a:bodyPr/>
          <a:lstStyle/>
          <a:p>
            <a:fld id="{B3C6EA02-EEFF-45D2-A8F0-4798284996D7}" type="slidenum">
              <a:rPr lang="zh-CN" altLang="en-US" smtClean="0"/>
              <a:t>7</a:t>
            </a:fld>
            <a:endParaRPr lang="zh-CN" altLang="en-US"/>
          </a:p>
        </p:txBody>
      </p:sp>
    </p:spTree>
    <p:extLst>
      <p:ext uri="{BB962C8B-B14F-4D97-AF65-F5344CB8AC3E}">
        <p14:creationId xmlns:p14="http://schemas.microsoft.com/office/powerpoint/2010/main" val="152176519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3C6EA02-EEFF-45D2-A8F0-4798284996D7}" type="slidenum">
              <a:rPr lang="zh-CN" altLang="en-US" smtClean="0"/>
              <a:t>34</a:t>
            </a:fld>
            <a:endParaRPr lang="zh-CN" altLang="en-US"/>
          </a:p>
        </p:txBody>
      </p:sp>
    </p:spTree>
    <p:extLst>
      <p:ext uri="{BB962C8B-B14F-4D97-AF65-F5344CB8AC3E}">
        <p14:creationId xmlns:p14="http://schemas.microsoft.com/office/powerpoint/2010/main" val="199408375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也就是把聚类结果，当监督信息了</a:t>
            </a:r>
          </a:p>
        </p:txBody>
      </p:sp>
      <p:sp>
        <p:nvSpPr>
          <p:cNvPr id="4" name="灯片编号占位符 3"/>
          <p:cNvSpPr>
            <a:spLocks noGrp="1"/>
          </p:cNvSpPr>
          <p:nvPr>
            <p:ph type="sldNum" sz="quarter" idx="5"/>
          </p:nvPr>
        </p:nvSpPr>
        <p:spPr/>
        <p:txBody>
          <a:bodyPr/>
          <a:lstStyle/>
          <a:p>
            <a:fld id="{B3C6EA02-EEFF-45D2-A8F0-4798284996D7}" type="slidenum">
              <a:rPr lang="zh-CN" altLang="en-US" smtClean="0"/>
              <a:t>35</a:t>
            </a:fld>
            <a:endParaRPr lang="zh-CN" altLang="en-US"/>
          </a:p>
        </p:txBody>
      </p:sp>
    </p:spTree>
    <p:extLst>
      <p:ext uri="{BB962C8B-B14F-4D97-AF65-F5344CB8AC3E}">
        <p14:creationId xmlns:p14="http://schemas.microsoft.com/office/powerpoint/2010/main" val="315225637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也就是把聚类结果，当监督信息了</a:t>
            </a:r>
          </a:p>
        </p:txBody>
      </p:sp>
      <p:sp>
        <p:nvSpPr>
          <p:cNvPr id="4" name="灯片编号占位符 3"/>
          <p:cNvSpPr>
            <a:spLocks noGrp="1"/>
          </p:cNvSpPr>
          <p:nvPr>
            <p:ph type="sldNum" sz="quarter" idx="5"/>
          </p:nvPr>
        </p:nvSpPr>
        <p:spPr/>
        <p:txBody>
          <a:bodyPr/>
          <a:lstStyle/>
          <a:p>
            <a:fld id="{B3C6EA02-EEFF-45D2-A8F0-4798284996D7}" type="slidenum">
              <a:rPr lang="zh-CN" altLang="en-US" smtClean="0"/>
              <a:t>36</a:t>
            </a:fld>
            <a:endParaRPr lang="zh-CN" altLang="en-US"/>
          </a:p>
        </p:txBody>
      </p:sp>
    </p:spTree>
    <p:extLst>
      <p:ext uri="{BB962C8B-B14F-4D97-AF65-F5344CB8AC3E}">
        <p14:creationId xmlns:p14="http://schemas.microsoft.com/office/powerpoint/2010/main" val="226010580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也就是把聚类结果，当监督信息了</a:t>
            </a:r>
          </a:p>
        </p:txBody>
      </p:sp>
      <p:sp>
        <p:nvSpPr>
          <p:cNvPr id="4" name="灯片编号占位符 3"/>
          <p:cNvSpPr>
            <a:spLocks noGrp="1"/>
          </p:cNvSpPr>
          <p:nvPr>
            <p:ph type="sldNum" sz="quarter" idx="5"/>
          </p:nvPr>
        </p:nvSpPr>
        <p:spPr/>
        <p:txBody>
          <a:bodyPr/>
          <a:lstStyle/>
          <a:p>
            <a:fld id="{B3C6EA02-EEFF-45D2-A8F0-4798284996D7}" type="slidenum">
              <a:rPr lang="zh-CN" altLang="en-US" smtClean="0"/>
              <a:t>37</a:t>
            </a:fld>
            <a:endParaRPr lang="zh-CN" altLang="en-US"/>
          </a:p>
        </p:txBody>
      </p:sp>
    </p:spTree>
    <p:extLst>
      <p:ext uri="{BB962C8B-B14F-4D97-AF65-F5344CB8AC3E}">
        <p14:creationId xmlns:p14="http://schemas.microsoft.com/office/powerpoint/2010/main" val="13206628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也就是把聚类结果，当监督信息了</a:t>
            </a:r>
          </a:p>
        </p:txBody>
      </p:sp>
      <p:sp>
        <p:nvSpPr>
          <p:cNvPr id="4" name="灯片编号占位符 3"/>
          <p:cNvSpPr>
            <a:spLocks noGrp="1"/>
          </p:cNvSpPr>
          <p:nvPr>
            <p:ph type="sldNum" sz="quarter" idx="5"/>
          </p:nvPr>
        </p:nvSpPr>
        <p:spPr/>
        <p:txBody>
          <a:bodyPr/>
          <a:lstStyle/>
          <a:p>
            <a:fld id="{B3C6EA02-EEFF-45D2-A8F0-4798284996D7}" type="slidenum">
              <a:rPr lang="zh-CN" altLang="en-US" smtClean="0"/>
              <a:t>38</a:t>
            </a:fld>
            <a:endParaRPr lang="zh-CN" altLang="en-US"/>
          </a:p>
        </p:txBody>
      </p:sp>
    </p:spTree>
    <p:extLst>
      <p:ext uri="{BB962C8B-B14F-4D97-AF65-F5344CB8AC3E}">
        <p14:creationId xmlns:p14="http://schemas.microsoft.com/office/powerpoint/2010/main" val="245471034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也就是把聚类结果，当监督信息了</a:t>
            </a:r>
          </a:p>
        </p:txBody>
      </p:sp>
      <p:sp>
        <p:nvSpPr>
          <p:cNvPr id="4" name="灯片编号占位符 3"/>
          <p:cNvSpPr>
            <a:spLocks noGrp="1"/>
          </p:cNvSpPr>
          <p:nvPr>
            <p:ph type="sldNum" sz="quarter" idx="5"/>
          </p:nvPr>
        </p:nvSpPr>
        <p:spPr/>
        <p:txBody>
          <a:bodyPr/>
          <a:lstStyle/>
          <a:p>
            <a:fld id="{B3C6EA02-EEFF-45D2-A8F0-4798284996D7}" type="slidenum">
              <a:rPr lang="zh-CN" altLang="en-US" smtClean="0"/>
              <a:t>39</a:t>
            </a:fld>
            <a:endParaRPr lang="zh-CN" altLang="en-US"/>
          </a:p>
        </p:txBody>
      </p:sp>
    </p:spTree>
    <p:extLst>
      <p:ext uri="{BB962C8B-B14F-4D97-AF65-F5344CB8AC3E}">
        <p14:creationId xmlns:p14="http://schemas.microsoft.com/office/powerpoint/2010/main" val="20026793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也就是把聚类结果，当监督信息了</a:t>
            </a:r>
          </a:p>
        </p:txBody>
      </p:sp>
      <p:sp>
        <p:nvSpPr>
          <p:cNvPr id="4" name="灯片编号占位符 3"/>
          <p:cNvSpPr>
            <a:spLocks noGrp="1"/>
          </p:cNvSpPr>
          <p:nvPr>
            <p:ph type="sldNum" sz="quarter" idx="5"/>
          </p:nvPr>
        </p:nvSpPr>
        <p:spPr/>
        <p:txBody>
          <a:bodyPr/>
          <a:lstStyle/>
          <a:p>
            <a:fld id="{B3C6EA02-EEFF-45D2-A8F0-4798284996D7}" type="slidenum">
              <a:rPr lang="zh-CN" altLang="en-US" smtClean="0"/>
              <a:t>40</a:t>
            </a:fld>
            <a:endParaRPr lang="zh-CN" altLang="en-US"/>
          </a:p>
        </p:txBody>
      </p:sp>
    </p:spTree>
    <p:extLst>
      <p:ext uri="{BB962C8B-B14F-4D97-AF65-F5344CB8AC3E}">
        <p14:creationId xmlns:p14="http://schemas.microsoft.com/office/powerpoint/2010/main" val="194498522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a:t>就是将一个句子输入</a:t>
            </a:r>
            <a:r>
              <a:rPr lang="en-US" altLang="zh-CN"/>
              <a:t>encoder</a:t>
            </a:r>
            <a:r>
              <a:rPr lang="zh-CN" altLang="en-US"/>
              <a:t>两次，由于</a:t>
            </a:r>
            <a:r>
              <a:rPr lang="en-US" altLang="zh-CN"/>
              <a:t>bert encoder</a:t>
            </a:r>
            <a:r>
              <a:rPr lang="zh-CN" altLang="en-US"/>
              <a:t>是一个随机</a:t>
            </a:r>
            <a:r>
              <a:rPr lang="en-US" altLang="zh-CN"/>
              <a:t>dropout mask encoder,</a:t>
            </a:r>
            <a:r>
              <a:rPr lang="zh-CN" altLang="en-US"/>
              <a:t>因此输入一个句子两次会得到两个不同的</a:t>
            </a:r>
            <a:r>
              <a:rPr lang="en-US" altLang="zh-CN"/>
              <a:t>embedding</a:t>
            </a:r>
            <a:r>
              <a:rPr lang="zh-CN" altLang="en-US"/>
              <a:t>，产生的这两个</a:t>
            </a:r>
            <a:r>
              <a:rPr lang="en-US" altLang="zh-CN"/>
              <a:t>embedding</a:t>
            </a:r>
            <a:r>
              <a:rPr lang="zh-CN" altLang="en-US"/>
              <a:t>作为训练中相互对比的正样本，同一个</a:t>
            </a:r>
            <a:r>
              <a:rPr lang="en-US" altLang="zh-CN"/>
              <a:t>batch</a:t>
            </a:r>
            <a:r>
              <a:rPr lang="zh-CN" altLang="en-US"/>
              <a:t>中其他句子产生的</a:t>
            </a:r>
            <a:r>
              <a:rPr lang="en-US" altLang="zh-CN"/>
              <a:t>embedding</a:t>
            </a:r>
            <a:r>
              <a:rPr lang="zh-CN" altLang="en-US"/>
              <a:t>则作为负样本，以此来构造一个对比学习的无监督训练。</a:t>
            </a:r>
            <a:endParaRPr lang="en-US" altLang="zh-CN"/>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a:t>有监督版本采用</a:t>
            </a:r>
          </a:p>
          <a:p>
            <a:endParaRPr lang="zh-CN" altLang="en-US"/>
          </a:p>
        </p:txBody>
      </p:sp>
      <p:sp>
        <p:nvSpPr>
          <p:cNvPr id="4" name="灯片编号占位符 3"/>
          <p:cNvSpPr>
            <a:spLocks noGrp="1"/>
          </p:cNvSpPr>
          <p:nvPr>
            <p:ph type="sldNum" sz="quarter" idx="5"/>
          </p:nvPr>
        </p:nvSpPr>
        <p:spPr/>
        <p:txBody>
          <a:bodyPr/>
          <a:lstStyle/>
          <a:p>
            <a:fld id="{B3C6EA02-EEFF-45D2-A8F0-4798284996D7}" type="slidenum">
              <a:rPr lang="zh-CN" altLang="en-US" smtClean="0"/>
              <a:t>42</a:t>
            </a:fld>
            <a:endParaRPr lang="zh-CN" altLang="en-US"/>
          </a:p>
        </p:txBody>
      </p:sp>
    </p:spTree>
    <p:extLst>
      <p:ext uri="{BB962C8B-B14F-4D97-AF65-F5344CB8AC3E}">
        <p14:creationId xmlns:p14="http://schemas.microsoft.com/office/powerpoint/2010/main" val="391283752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3C6EA02-EEFF-45D2-A8F0-4798284996D7}" type="slidenum">
              <a:rPr lang="zh-CN" altLang="en-US" smtClean="0"/>
              <a:t>43</a:t>
            </a:fld>
            <a:endParaRPr lang="zh-CN" altLang="en-US"/>
          </a:p>
        </p:txBody>
      </p:sp>
    </p:spTree>
    <p:extLst>
      <p:ext uri="{BB962C8B-B14F-4D97-AF65-F5344CB8AC3E}">
        <p14:creationId xmlns:p14="http://schemas.microsoft.com/office/powerpoint/2010/main" val="60171977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3C6EA02-EEFF-45D2-A8F0-4798284996D7}" type="slidenum">
              <a:rPr lang="zh-CN" altLang="en-US" smtClean="0"/>
              <a:t>44</a:t>
            </a:fld>
            <a:endParaRPr lang="zh-CN" altLang="en-US"/>
          </a:p>
        </p:txBody>
      </p:sp>
    </p:spTree>
    <p:extLst>
      <p:ext uri="{BB962C8B-B14F-4D97-AF65-F5344CB8AC3E}">
        <p14:creationId xmlns:p14="http://schemas.microsoft.com/office/powerpoint/2010/main" val="27503417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拉近正例的距离，推远负例距离；</a:t>
            </a:r>
            <a:endParaRPr lang="en-US" altLang="zh-CN"/>
          </a:p>
          <a:p>
            <a:r>
              <a:rPr lang="zh-CN" altLang="en-US"/>
              <a:t>对，它来了，它来了，双塔模型又来了，它就是我们俗称的双塔结构。不过图像领域不这么叫，一般叫</a:t>
            </a:r>
            <a:r>
              <a:rPr lang="en-US" altLang="zh-CN"/>
              <a:t>Branch</a:t>
            </a:r>
            <a:r>
              <a:rPr lang="zh-CN" altLang="en-US"/>
              <a:t>，所以我们下文遵循这种惯用叫法。</a:t>
            </a:r>
          </a:p>
        </p:txBody>
      </p:sp>
      <p:sp>
        <p:nvSpPr>
          <p:cNvPr id="4" name="灯片编号占位符 3"/>
          <p:cNvSpPr>
            <a:spLocks noGrp="1"/>
          </p:cNvSpPr>
          <p:nvPr>
            <p:ph type="sldNum" sz="quarter" idx="5"/>
          </p:nvPr>
        </p:nvSpPr>
        <p:spPr/>
        <p:txBody>
          <a:bodyPr/>
          <a:lstStyle/>
          <a:p>
            <a:fld id="{B3C6EA02-EEFF-45D2-A8F0-4798284996D7}" type="slidenum">
              <a:rPr lang="zh-CN" altLang="en-US" smtClean="0"/>
              <a:t>8</a:t>
            </a:fld>
            <a:endParaRPr lang="zh-CN" altLang="en-US"/>
          </a:p>
        </p:txBody>
      </p:sp>
    </p:spTree>
    <p:extLst>
      <p:ext uri="{BB962C8B-B14F-4D97-AF65-F5344CB8AC3E}">
        <p14:creationId xmlns:p14="http://schemas.microsoft.com/office/powerpoint/2010/main" val="83460021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3C6EA02-EEFF-45D2-A8F0-4798284996D7}" type="slidenum">
              <a:rPr lang="zh-CN" altLang="en-US" smtClean="0"/>
              <a:t>45</a:t>
            </a:fld>
            <a:endParaRPr lang="zh-CN" altLang="en-US"/>
          </a:p>
        </p:txBody>
      </p:sp>
    </p:spTree>
    <p:extLst>
      <p:ext uri="{BB962C8B-B14F-4D97-AF65-F5344CB8AC3E}">
        <p14:creationId xmlns:p14="http://schemas.microsoft.com/office/powerpoint/2010/main" val="26670309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a:solidFill>
                  <a:schemeClr val="tx1"/>
                </a:solidFill>
                <a:effectLst/>
                <a:latin typeface="+mn-lt"/>
                <a:ea typeface="+mn-ea"/>
                <a:cs typeface="+mn-cs"/>
              </a:rPr>
              <a:t>正例：直觉上讲，对于一个实例的正例只要从同一个</a:t>
            </a:r>
            <a:r>
              <a:rPr lang="en-US" altLang="zh-CN" sz="1200" b="0" i="0" kern="1200">
                <a:solidFill>
                  <a:schemeClr val="tx1"/>
                </a:solidFill>
                <a:effectLst/>
                <a:latin typeface="+mn-lt"/>
                <a:ea typeface="+mn-ea"/>
                <a:cs typeface="+mn-cs"/>
              </a:rPr>
              <a:t>bag</a:t>
            </a:r>
            <a:r>
              <a:rPr lang="zh-CN" altLang="en-US" sz="1200" b="0" i="0" kern="1200">
                <a:solidFill>
                  <a:schemeClr val="tx1"/>
                </a:solidFill>
                <a:effectLst/>
                <a:latin typeface="+mn-lt"/>
                <a:ea typeface="+mn-ea"/>
                <a:cs typeface="+mn-cs"/>
              </a:rPr>
              <a:t>中随机</a:t>
            </a:r>
            <a:r>
              <a:rPr lang="en-US" altLang="zh-CN" sz="1200" b="0" i="0" kern="1200">
                <a:solidFill>
                  <a:schemeClr val="tx1"/>
                </a:solidFill>
                <a:effectLst/>
                <a:latin typeface="+mn-lt"/>
                <a:ea typeface="+mn-ea"/>
                <a:cs typeface="+mn-cs"/>
              </a:rPr>
              <a:t>sample</a:t>
            </a:r>
            <a:r>
              <a:rPr lang="zh-CN" altLang="en-US" sz="1200" b="0" i="0" kern="1200">
                <a:solidFill>
                  <a:schemeClr val="tx1"/>
                </a:solidFill>
                <a:effectLst/>
                <a:latin typeface="+mn-lt"/>
                <a:ea typeface="+mn-ea"/>
                <a:cs typeface="+mn-cs"/>
              </a:rPr>
              <a:t>一个就好，或者使用</a:t>
            </a:r>
            <a:r>
              <a:rPr lang="en-US" altLang="zh-CN" sz="1200" b="0" i="0" kern="1200">
                <a:solidFill>
                  <a:schemeClr val="tx1"/>
                </a:solidFill>
                <a:effectLst/>
                <a:latin typeface="+mn-lt"/>
                <a:ea typeface="+mn-ea"/>
                <a:cs typeface="+mn-cs"/>
              </a:rPr>
              <a:t>bag</a:t>
            </a:r>
            <a:r>
              <a:rPr lang="zh-CN" altLang="en-US" sz="1200" b="0" i="0" kern="1200">
                <a:solidFill>
                  <a:schemeClr val="tx1"/>
                </a:solidFill>
                <a:effectLst/>
                <a:latin typeface="+mn-lt"/>
                <a:ea typeface="+mn-ea"/>
                <a:cs typeface="+mn-cs"/>
              </a:rPr>
              <a:t>的整体表示。但因为是远距离监督，无法保证任意两个实例之间都一定表达了同一种关系，同样也无法保证样例和</a:t>
            </a:r>
            <a:r>
              <a:rPr lang="en-US" altLang="zh-CN" sz="1200" b="0" i="0" kern="1200">
                <a:solidFill>
                  <a:schemeClr val="tx1"/>
                </a:solidFill>
                <a:effectLst/>
                <a:latin typeface="+mn-lt"/>
                <a:ea typeface="+mn-ea"/>
                <a:cs typeface="+mn-cs"/>
              </a:rPr>
              <a:t>bag</a:t>
            </a:r>
            <a:r>
              <a:rPr lang="zh-CN" altLang="en-US" sz="1200" b="0" i="0" kern="1200">
                <a:solidFill>
                  <a:schemeClr val="tx1"/>
                </a:solidFill>
                <a:effectLst/>
                <a:latin typeface="+mn-lt"/>
                <a:ea typeface="+mn-ea"/>
                <a:cs typeface="+mn-cs"/>
              </a:rPr>
              <a:t>的整体表示一定关系相同。如果这样强行构造正负例的话，必然会引入噪声。文中采用的一种方式是，对于插入</a:t>
            </a:r>
            <a:r>
              <a:rPr lang="en-US" altLang="zh-CN" sz="1200" b="0" i="0" kern="1200">
                <a:solidFill>
                  <a:schemeClr val="tx1"/>
                </a:solidFill>
                <a:effectLst/>
                <a:latin typeface="+mn-lt"/>
                <a:ea typeface="+mn-ea"/>
                <a:cs typeface="+mn-cs"/>
              </a:rPr>
              <a:t>/</a:t>
            </a:r>
            <a:r>
              <a:rPr lang="zh-CN" altLang="en-US" sz="1200" b="0" i="0" kern="1200">
                <a:solidFill>
                  <a:schemeClr val="tx1"/>
                </a:solidFill>
                <a:effectLst/>
                <a:latin typeface="+mn-lt"/>
                <a:ea typeface="+mn-ea"/>
                <a:cs typeface="+mn-cs"/>
              </a:rPr>
              <a:t>替换掉中不重要的词语（还是数据增强）。</a:t>
            </a:r>
            <a:endParaRPr lang="en-US" altLang="zh-CN" sz="1200" b="0" i="0" kern="1200">
              <a:solidFill>
                <a:schemeClr val="tx1"/>
              </a:solidFill>
              <a:effectLst/>
              <a:latin typeface="+mn-lt"/>
              <a:ea typeface="+mn-ea"/>
              <a:cs typeface="+mn-cs"/>
            </a:endParaRPr>
          </a:p>
          <a:p>
            <a:br>
              <a:rPr lang="zh-CN" altLang="en-US"/>
            </a:br>
            <a:r>
              <a:rPr lang="zh-CN" altLang="en-US" sz="1200" b="0" i="0" kern="1200">
                <a:solidFill>
                  <a:schemeClr val="tx1"/>
                </a:solidFill>
                <a:effectLst/>
                <a:latin typeface="+mn-lt"/>
                <a:ea typeface="+mn-ea"/>
                <a:cs typeface="+mn-cs"/>
              </a:rPr>
              <a:t>负例：同样因为是远距离监督，不能随便从一个别的</a:t>
            </a:r>
            <a:r>
              <a:rPr lang="en-US" altLang="zh-CN" sz="1200" b="0" i="0" kern="1200">
                <a:solidFill>
                  <a:schemeClr val="tx1"/>
                </a:solidFill>
                <a:effectLst/>
                <a:latin typeface="+mn-lt"/>
                <a:ea typeface="+mn-ea"/>
                <a:cs typeface="+mn-cs"/>
              </a:rPr>
              <a:t>bag</a:t>
            </a:r>
            <a:r>
              <a:rPr lang="zh-CN" altLang="en-US" sz="1200" b="0" i="0" kern="1200">
                <a:solidFill>
                  <a:schemeClr val="tx1"/>
                </a:solidFill>
                <a:effectLst/>
                <a:latin typeface="+mn-lt"/>
                <a:ea typeface="+mn-ea"/>
                <a:cs typeface="+mn-cs"/>
              </a:rPr>
              <a:t>中采样一个实例作为的负例，那样噪声会比较大。因此文中采用了使用整个别的</a:t>
            </a:r>
            <a:r>
              <a:rPr lang="en-US" altLang="zh-CN" sz="1200" b="0" i="0" kern="1200">
                <a:solidFill>
                  <a:schemeClr val="tx1"/>
                </a:solidFill>
                <a:effectLst/>
                <a:latin typeface="+mn-lt"/>
                <a:ea typeface="+mn-ea"/>
                <a:cs typeface="+mn-cs"/>
              </a:rPr>
              <a:t>bag</a:t>
            </a:r>
            <a:r>
              <a:rPr lang="zh-CN" altLang="en-US" sz="1200" b="0" i="0" kern="1200">
                <a:solidFill>
                  <a:schemeClr val="tx1"/>
                </a:solidFill>
                <a:effectLst/>
                <a:latin typeface="+mn-lt"/>
                <a:ea typeface="+mn-ea"/>
                <a:cs typeface="+mn-cs"/>
              </a:rPr>
              <a:t>的表示作为负例，能相对更好地降噪。</a:t>
            </a:r>
            <a:endParaRPr lang="zh-CN" altLang="en-US"/>
          </a:p>
        </p:txBody>
      </p:sp>
      <p:sp>
        <p:nvSpPr>
          <p:cNvPr id="4" name="灯片编号占位符 3"/>
          <p:cNvSpPr>
            <a:spLocks noGrp="1"/>
          </p:cNvSpPr>
          <p:nvPr>
            <p:ph type="sldNum" sz="quarter" idx="5"/>
          </p:nvPr>
        </p:nvSpPr>
        <p:spPr/>
        <p:txBody>
          <a:bodyPr/>
          <a:lstStyle/>
          <a:p>
            <a:fld id="{B3C6EA02-EEFF-45D2-A8F0-4798284996D7}" type="slidenum">
              <a:rPr lang="zh-CN" altLang="en-US" smtClean="0"/>
              <a:t>48</a:t>
            </a:fld>
            <a:endParaRPr lang="zh-CN" altLang="en-US"/>
          </a:p>
        </p:txBody>
      </p:sp>
    </p:spTree>
    <p:extLst>
      <p:ext uri="{BB962C8B-B14F-4D97-AF65-F5344CB8AC3E}">
        <p14:creationId xmlns:p14="http://schemas.microsoft.com/office/powerpoint/2010/main" val="95710626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a:solidFill>
                  <a:schemeClr val="tx1"/>
                </a:solidFill>
                <a:effectLst/>
                <a:latin typeface="+mn-lt"/>
                <a:ea typeface="+mn-ea"/>
                <a:cs typeface="+mn-cs"/>
              </a:rPr>
              <a:t>正例：直觉上讲，对于一个实例的正例只要从同一个</a:t>
            </a:r>
            <a:r>
              <a:rPr lang="en-US" altLang="zh-CN" sz="1200" b="0" i="0" kern="1200">
                <a:solidFill>
                  <a:schemeClr val="tx1"/>
                </a:solidFill>
                <a:effectLst/>
                <a:latin typeface="+mn-lt"/>
                <a:ea typeface="+mn-ea"/>
                <a:cs typeface="+mn-cs"/>
              </a:rPr>
              <a:t>bag</a:t>
            </a:r>
            <a:r>
              <a:rPr lang="zh-CN" altLang="en-US" sz="1200" b="0" i="0" kern="1200">
                <a:solidFill>
                  <a:schemeClr val="tx1"/>
                </a:solidFill>
                <a:effectLst/>
                <a:latin typeface="+mn-lt"/>
                <a:ea typeface="+mn-ea"/>
                <a:cs typeface="+mn-cs"/>
              </a:rPr>
              <a:t>中随机</a:t>
            </a:r>
            <a:r>
              <a:rPr lang="en-US" altLang="zh-CN" sz="1200" b="0" i="0" kern="1200">
                <a:solidFill>
                  <a:schemeClr val="tx1"/>
                </a:solidFill>
                <a:effectLst/>
                <a:latin typeface="+mn-lt"/>
                <a:ea typeface="+mn-ea"/>
                <a:cs typeface="+mn-cs"/>
              </a:rPr>
              <a:t>sample</a:t>
            </a:r>
            <a:r>
              <a:rPr lang="zh-CN" altLang="en-US" sz="1200" b="0" i="0" kern="1200">
                <a:solidFill>
                  <a:schemeClr val="tx1"/>
                </a:solidFill>
                <a:effectLst/>
                <a:latin typeface="+mn-lt"/>
                <a:ea typeface="+mn-ea"/>
                <a:cs typeface="+mn-cs"/>
              </a:rPr>
              <a:t>一个就好，或者使用</a:t>
            </a:r>
            <a:r>
              <a:rPr lang="en-US" altLang="zh-CN" sz="1200" b="0" i="0" kern="1200">
                <a:solidFill>
                  <a:schemeClr val="tx1"/>
                </a:solidFill>
                <a:effectLst/>
                <a:latin typeface="+mn-lt"/>
                <a:ea typeface="+mn-ea"/>
                <a:cs typeface="+mn-cs"/>
              </a:rPr>
              <a:t>bag</a:t>
            </a:r>
            <a:r>
              <a:rPr lang="zh-CN" altLang="en-US" sz="1200" b="0" i="0" kern="1200">
                <a:solidFill>
                  <a:schemeClr val="tx1"/>
                </a:solidFill>
                <a:effectLst/>
                <a:latin typeface="+mn-lt"/>
                <a:ea typeface="+mn-ea"/>
                <a:cs typeface="+mn-cs"/>
              </a:rPr>
              <a:t>的整体表示。但因为是远距离监督，无法保证任意两个实例之间都一定表达了同一种关系，同样也无法保证样例和</a:t>
            </a:r>
            <a:r>
              <a:rPr lang="en-US" altLang="zh-CN" sz="1200" b="0" i="0" kern="1200">
                <a:solidFill>
                  <a:schemeClr val="tx1"/>
                </a:solidFill>
                <a:effectLst/>
                <a:latin typeface="+mn-lt"/>
                <a:ea typeface="+mn-ea"/>
                <a:cs typeface="+mn-cs"/>
              </a:rPr>
              <a:t>bag</a:t>
            </a:r>
            <a:r>
              <a:rPr lang="zh-CN" altLang="en-US" sz="1200" b="0" i="0" kern="1200">
                <a:solidFill>
                  <a:schemeClr val="tx1"/>
                </a:solidFill>
                <a:effectLst/>
                <a:latin typeface="+mn-lt"/>
                <a:ea typeface="+mn-ea"/>
                <a:cs typeface="+mn-cs"/>
              </a:rPr>
              <a:t>的整体表示一定关系相同。如果这样强行构造正负例的话，必然会引入噪声。文中采用的一种方式是，对于插入</a:t>
            </a:r>
            <a:r>
              <a:rPr lang="en-US" altLang="zh-CN" sz="1200" b="0" i="0" kern="1200">
                <a:solidFill>
                  <a:schemeClr val="tx1"/>
                </a:solidFill>
                <a:effectLst/>
                <a:latin typeface="+mn-lt"/>
                <a:ea typeface="+mn-ea"/>
                <a:cs typeface="+mn-cs"/>
              </a:rPr>
              <a:t>/</a:t>
            </a:r>
            <a:r>
              <a:rPr lang="zh-CN" altLang="en-US" sz="1200" b="0" i="0" kern="1200">
                <a:solidFill>
                  <a:schemeClr val="tx1"/>
                </a:solidFill>
                <a:effectLst/>
                <a:latin typeface="+mn-lt"/>
                <a:ea typeface="+mn-ea"/>
                <a:cs typeface="+mn-cs"/>
              </a:rPr>
              <a:t>替换掉中不重要的词语（还是数据增强）。</a:t>
            </a:r>
            <a:endParaRPr lang="en-US" altLang="zh-CN" sz="1200" b="0" i="0" kern="1200">
              <a:solidFill>
                <a:schemeClr val="tx1"/>
              </a:solidFill>
              <a:effectLst/>
              <a:latin typeface="+mn-lt"/>
              <a:ea typeface="+mn-ea"/>
              <a:cs typeface="+mn-cs"/>
            </a:endParaRPr>
          </a:p>
          <a:p>
            <a:br>
              <a:rPr lang="zh-CN" altLang="en-US"/>
            </a:br>
            <a:r>
              <a:rPr lang="zh-CN" altLang="en-US" sz="1200" b="0" i="0" kern="1200">
                <a:solidFill>
                  <a:schemeClr val="tx1"/>
                </a:solidFill>
                <a:effectLst/>
                <a:latin typeface="+mn-lt"/>
                <a:ea typeface="+mn-ea"/>
                <a:cs typeface="+mn-cs"/>
              </a:rPr>
              <a:t>负例：同样因为是远距离监督，不能随便从一个别的</a:t>
            </a:r>
            <a:r>
              <a:rPr lang="en-US" altLang="zh-CN" sz="1200" b="0" i="0" kern="1200">
                <a:solidFill>
                  <a:schemeClr val="tx1"/>
                </a:solidFill>
                <a:effectLst/>
                <a:latin typeface="+mn-lt"/>
                <a:ea typeface="+mn-ea"/>
                <a:cs typeface="+mn-cs"/>
              </a:rPr>
              <a:t>bag</a:t>
            </a:r>
            <a:r>
              <a:rPr lang="zh-CN" altLang="en-US" sz="1200" b="0" i="0" kern="1200">
                <a:solidFill>
                  <a:schemeClr val="tx1"/>
                </a:solidFill>
                <a:effectLst/>
                <a:latin typeface="+mn-lt"/>
                <a:ea typeface="+mn-ea"/>
                <a:cs typeface="+mn-cs"/>
              </a:rPr>
              <a:t>中采样一个实例作为的负例，那样噪声会比较大。因此文中采用了使用整个别的</a:t>
            </a:r>
            <a:r>
              <a:rPr lang="en-US" altLang="zh-CN" sz="1200" b="0" i="0" kern="1200">
                <a:solidFill>
                  <a:schemeClr val="tx1"/>
                </a:solidFill>
                <a:effectLst/>
                <a:latin typeface="+mn-lt"/>
                <a:ea typeface="+mn-ea"/>
                <a:cs typeface="+mn-cs"/>
              </a:rPr>
              <a:t>bag</a:t>
            </a:r>
            <a:r>
              <a:rPr lang="zh-CN" altLang="en-US" sz="1200" b="0" i="0" kern="1200">
                <a:solidFill>
                  <a:schemeClr val="tx1"/>
                </a:solidFill>
                <a:effectLst/>
                <a:latin typeface="+mn-lt"/>
                <a:ea typeface="+mn-ea"/>
                <a:cs typeface="+mn-cs"/>
              </a:rPr>
              <a:t>的表示作为负例，能相对更好地降噪。</a:t>
            </a:r>
            <a:endParaRPr lang="zh-CN" altLang="en-US"/>
          </a:p>
        </p:txBody>
      </p:sp>
      <p:sp>
        <p:nvSpPr>
          <p:cNvPr id="4" name="灯片编号占位符 3"/>
          <p:cNvSpPr>
            <a:spLocks noGrp="1"/>
          </p:cNvSpPr>
          <p:nvPr>
            <p:ph type="sldNum" sz="quarter" idx="5"/>
          </p:nvPr>
        </p:nvSpPr>
        <p:spPr/>
        <p:txBody>
          <a:bodyPr/>
          <a:lstStyle/>
          <a:p>
            <a:fld id="{B3C6EA02-EEFF-45D2-A8F0-4798284996D7}" type="slidenum">
              <a:rPr lang="zh-CN" altLang="en-US" smtClean="0"/>
              <a:t>49</a:t>
            </a:fld>
            <a:endParaRPr lang="zh-CN" altLang="en-US"/>
          </a:p>
        </p:txBody>
      </p:sp>
    </p:spTree>
    <p:extLst>
      <p:ext uri="{BB962C8B-B14F-4D97-AF65-F5344CB8AC3E}">
        <p14:creationId xmlns:p14="http://schemas.microsoft.com/office/powerpoint/2010/main" val="41294907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a:solidFill>
                  <a:schemeClr val="tx1"/>
                </a:solidFill>
                <a:effectLst/>
                <a:latin typeface="+mn-lt"/>
                <a:ea typeface="+mn-ea"/>
                <a:cs typeface="+mn-cs"/>
              </a:rPr>
              <a:t>正例：直觉上讲，对于一个实例的正例只要从同一个</a:t>
            </a:r>
            <a:r>
              <a:rPr lang="en-US" altLang="zh-CN" sz="1200" b="0" i="0" kern="1200">
                <a:solidFill>
                  <a:schemeClr val="tx1"/>
                </a:solidFill>
                <a:effectLst/>
                <a:latin typeface="+mn-lt"/>
                <a:ea typeface="+mn-ea"/>
                <a:cs typeface="+mn-cs"/>
              </a:rPr>
              <a:t>bag</a:t>
            </a:r>
            <a:r>
              <a:rPr lang="zh-CN" altLang="en-US" sz="1200" b="0" i="0" kern="1200">
                <a:solidFill>
                  <a:schemeClr val="tx1"/>
                </a:solidFill>
                <a:effectLst/>
                <a:latin typeface="+mn-lt"/>
                <a:ea typeface="+mn-ea"/>
                <a:cs typeface="+mn-cs"/>
              </a:rPr>
              <a:t>中随机</a:t>
            </a:r>
            <a:r>
              <a:rPr lang="en-US" altLang="zh-CN" sz="1200" b="0" i="0" kern="1200">
                <a:solidFill>
                  <a:schemeClr val="tx1"/>
                </a:solidFill>
                <a:effectLst/>
                <a:latin typeface="+mn-lt"/>
                <a:ea typeface="+mn-ea"/>
                <a:cs typeface="+mn-cs"/>
              </a:rPr>
              <a:t>sample</a:t>
            </a:r>
            <a:r>
              <a:rPr lang="zh-CN" altLang="en-US" sz="1200" b="0" i="0" kern="1200">
                <a:solidFill>
                  <a:schemeClr val="tx1"/>
                </a:solidFill>
                <a:effectLst/>
                <a:latin typeface="+mn-lt"/>
                <a:ea typeface="+mn-ea"/>
                <a:cs typeface="+mn-cs"/>
              </a:rPr>
              <a:t>一个就好，或者使用</a:t>
            </a:r>
            <a:r>
              <a:rPr lang="en-US" altLang="zh-CN" sz="1200" b="0" i="0" kern="1200">
                <a:solidFill>
                  <a:schemeClr val="tx1"/>
                </a:solidFill>
                <a:effectLst/>
                <a:latin typeface="+mn-lt"/>
                <a:ea typeface="+mn-ea"/>
                <a:cs typeface="+mn-cs"/>
              </a:rPr>
              <a:t>bag</a:t>
            </a:r>
            <a:r>
              <a:rPr lang="zh-CN" altLang="en-US" sz="1200" b="0" i="0" kern="1200">
                <a:solidFill>
                  <a:schemeClr val="tx1"/>
                </a:solidFill>
                <a:effectLst/>
                <a:latin typeface="+mn-lt"/>
                <a:ea typeface="+mn-ea"/>
                <a:cs typeface="+mn-cs"/>
              </a:rPr>
              <a:t>的整体表示。但因为是远距离监督，无法保证任意两个实例之间都一定表达了同一种关系，同样也无法保证样例和</a:t>
            </a:r>
            <a:r>
              <a:rPr lang="en-US" altLang="zh-CN" sz="1200" b="0" i="0" kern="1200">
                <a:solidFill>
                  <a:schemeClr val="tx1"/>
                </a:solidFill>
                <a:effectLst/>
                <a:latin typeface="+mn-lt"/>
                <a:ea typeface="+mn-ea"/>
                <a:cs typeface="+mn-cs"/>
              </a:rPr>
              <a:t>bag</a:t>
            </a:r>
            <a:r>
              <a:rPr lang="zh-CN" altLang="en-US" sz="1200" b="0" i="0" kern="1200">
                <a:solidFill>
                  <a:schemeClr val="tx1"/>
                </a:solidFill>
                <a:effectLst/>
                <a:latin typeface="+mn-lt"/>
                <a:ea typeface="+mn-ea"/>
                <a:cs typeface="+mn-cs"/>
              </a:rPr>
              <a:t>的整体表示一定关系相同。如果这样强行构造正负例的话，必然会引入噪声。文中采用的一种方式是，对于插入</a:t>
            </a:r>
            <a:r>
              <a:rPr lang="en-US" altLang="zh-CN" sz="1200" b="0" i="0" kern="1200">
                <a:solidFill>
                  <a:schemeClr val="tx1"/>
                </a:solidFill>
                <a:effectLst/>
                <a:latin typeface="+mn-lt"/>
                <a:ea typeface="+mn-ea"/>
                <a:cs typeface="+mn-cs"/>
              </a:rPr>
              <a:t>/</a:t>
            </a:r>
            <a:r>
              <a:rPr lang="zh-CN" altLang="en-US" sz="1200" b="0" i="0" kern="1200">
                <a:solidFill>
                  <a:schemeClr val="tx1"/>
                </a:solidFill>
                <a:effectLst/>
                <a:latin typeface="+mn-lt"/>
                <a:ea typeface="+mn-ea"/>
                <a:cs typeface="+mn-cs"/>
              </a:rPr>
              <a:t>替换掉中不重要的词语（还是数据增强）。</a:t>
            </a:r>
            <a:endParaRPr lang="en-US" altLang="zh-CN" sz="1200" b="0" i="0" kern="1200">
              <a:solidFill>
                <a:schemeClr val="tx1"/>
              </a:solidFill>
              <a:effectLst/>
              <a:latin typeface="+mn-lt"/>
              <a:ea typeface="+mn-ea"/>
              <a:cs typeface="+mn-cs"/>
            </a:endParaRPr>
          </a:p>
          <a:p>
            <a:br>
              <a:rPr lang="zh-CN" altLang="en-US"/>
            </a:br>
            <a:r>
              <a:rPr lang="zh-CN" altLang="en-US" sz="1200" b="0" i="0" kern="1200">
                <a:solidFill>
                  <a:schemeClr val="tx1"/>
                </a:solidFill>
                <a:effectLst/>
                <a:latin typeface="+mn-lt"/>
                <a:ea typeface="+mn-ea"/>
                <a:cs typeface="+mn-cs"/>
              </a:rPr>
              <a:t>负例：同样因为是远距离监督，不能随便从一个别的</a:t>
            </a:r>
            <a:r>
              <a:rPr lang="en-US" altLang="zh-CN" sz="1200" b="0" i="0" kern="1200">
                <a:solidFill>
                  <a:schemeClr val="tx1"/>
                </a:solidFill>
                <a:effectLst/>
                <a:latin typeface="+mn-lt"/>
                <a:ea typeface="+mn-ea"/>
                <a:cs typeface="+mn-cs"/>
              </a:rPr>
              <a:t>bag</a:t>
            </a:r>
            <a:r>
              <a:rPr lang="zh-CN" altLang="en-US" sz="1200" b="0" i="0" kern="1200">
                <a:solidFill>
                  <a:schemeClr val="tx1"/>
                </a:solidFill>
                <a:effectLst/>
                <a:latin typeface="+mn-lt"/>
                <a:ea typeface="+mn-ea"/>
                <a:cs typeface="+mn-cs"/>
              </a:rPr>
              <a:t>中采样一个实例作为的负例，那样噪声会比较大。因此文中采用了使用整个别的</a:t>
            </a:r>
            <a:r>
              <a:rPr lang="en-US" altLang="zh-CN" sz="1200" b="0" i="0" kern="1200">
                <a:solidFill>
                  <a:schemeClr val="tx1"/>
                </a:solidFill>
                <a:effectLst/>
                <a:latin typeface="+mn-lt"/>
                <a:ea typeface="+mn-ea"/>
                <a:cs typeface="+mn-cs"/>
              </a:rPr>
              <a:t>bag</a:t>
            </a:r>
            <a:r>
              <a:rPr lang="zh-CN" altLang="en-US" sz="1200" b="0" i="0" kern="1200">
                <a:solidFill>
                  <a:schemeClr val="tx1"/>
                </a:solidFill>
                <a:effectLst/>
                <a:latin typeface="+mn-lt"/>
                <a:ea typeface="+mn-ea"/>
                <a:cs typeface="+mn-cs"/>
              </a:rPr>
              <a:t>的表示作为负例，能相对更好地降噪。</a:t>
            </a:r>
            <a:endParaRPr lang="zh-CN" altLang="en-US"/>
          </a:p>
        </p:txBody>
      </p:sp>
      <p:sp>
        <p:nvSpPr>
          <p:cNvPr id="4" name="灯片编号占位符 3"/>
          <p:cNvSpPr>
            <a:spLocks noGrp="1"/>
          </p:cNvSpPr>
          <p:nvPr>
            <p:ph type="sldNum" sz="quarter" idx="5"/>
          </p:nvPr>
        </p:nvSpPr>
        <p:spPr/>
        <p:txBody>
          <a:bodyPr/>
          <a:lstStyle/>
          <a:p>
            <a:fld id="{B3C6EA02-EEFF-45D2-A8F0-4798284996D7}" type="slidenum">
              <a:rPr lang="zh-CN" altLang="en-US" smtClean="0"/>
              <a:t>50</a:t>
            </a:fld>
            <a:endParaRPr lang="zh-CN" altLang="en-US"/>
          </a:p>
        </p:txBody>
      </p:sp>
    </p:spTree>
    <p:extLst>
      <p:ext uri="{BB962C8B-B14F-4D97-AF65-F5344CB8AC3E}">
        <p14:creationId xmlns:p14="http://schemas.microsoft.com/office/powerpoint/2010/main" val="84714343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a:solidFill>
                  <a:schemeClr val="tx1"/>
                </a:solidFill>
                <a:effectLst/>
                <a:latin typeface="+mn-lt"/>
                <a:ea typeface="+mn-ea"/>
                <a:cs typeface="+mn-cs"/>
              </a:rPr>
              <a:t>正例：直觉上讲，对于一个实例的正例只要从同一个</a:t>
            </a:r>
            <a:r>
              <a:rPr lang="en-US" altLang="zh-CN" sz="1200" b="0" i="0" kern="1200">
                <a:solidFill>
                  <a:schemeClr val="tx1"/>
                </a:solidFill>
                <a:effectLst/>
                <a:latin typeface="+mn-lt"/>
                <a:ea typeface="+mn-ea"/>
                <a:cs typeface="+mn-cs"/>
              </a:rPr>
              <a:t>bag</a:t>
            </a:r>
            <a:r>
              <a:rPr lang="zh-CN" altLang="en-US" sz="1200" b="0" i="0" kern="1200">
                <a:solidFill>
                  <a:schemeClr val="tx1"/>
                </a:solidFill>
                <a:effectLst/>
                <a:latin typeface="+mn-lt"/>
                <a:ea typeface="+mn-ea"/>
                <a:cs typeface="+mn-cs"/>
              </a:rPr>
              <a:t>中随机</a:t>
            </a:r>
            <a:r>
              <a:rPr lang="en-US" altLang="zh-CN" sz="1200" b="0" i="0" kern="1200">
                <a:solidFill>
                  <a:schemeClr val="tx1"/>
                </a:solidFill>
                <a:effectLst/>
                <a:latin typeface="+mn-lt"/>
                <a:ea typeface="+mn-ea"/>
                <a:cs typeface="+mn-cs"/>
              </a:rPr>
              <a:t>sample</a:t>
            </a:r>
            <a:r>
              <a:rPr lang="zh-CN" altLang="en-US" sz="1200" b="0" i="0" kern="1200">
                <a:solidFill>
                  <a:schemeClr val="tx1"/>
                </a:solidFill>
                <a:effectLst/>
                <a:latin typeface="+mn-lt"/>
                <a:ea typeface="+mn-ea"/>
                <a:cs typeface="+mn-cs"/>
              </a:rPr>
              <a:t>一个就好，或者使用</a:t>
            </a:r>
            <a:r>
              <a:rPr lang="en-US" altLang="zh-CN" sz="1200" b="0" i="0" kern="1200">
                <a:solidFill>
                  <a:schemeClr val="tx1"/>
                </a:solidFill>
                <a:effectLst/>
                <a:latin typeface="+mn-lt"/>
                <a:ea typeface="+mn-ea"/>
                <a:cs typeface="+mn-cs"/>
              </a:rPr>
              <a:t>bag</a:t>
            </a:r>
            <a:r>
              <a:rPr lang="zh-CN" altLang="en-US" sz="1200" b="0" i="0" kern="1200">
                <a:solidFill>
                  <a:schemeClr val="tx1"/>
                </a:solidFill>
                <a:effectLst/>
                <a:latin typeface="+mn-lt"/>
                <a:ea typeface="+mn-ea"/>
                <a:cs typeface="+mn-cs"/>
              </a:rPr>
              <a:t>的整体表示。但因为是远距离监督，无法保证任意两个实例之间都一定表达了同一种关系，同样也无法保证样例和</a:t>
            </a:r>
            <a:r>
              <a:rPr lang="en-US" altLang="zh-CN" sz="1200" b="0" i="0" kern="1200">
                <a:solidFill>
                  <a:schemeClr val="tx1"/>
                </a:solidFill>
                <a:effectLst/>
                <a:latin typeface="+mn-lt"/>
                <a:ea typeface="+mn-ea"/>
                <a:cs typeface="+mn-cs"/>
              </a:rPr>
              <a:t>bag</a:t>
            </a:r>
            <a:r>
              <a:rPr lang="zh-CN" altLang="en-US" sz="1200" b="0" i="0" kern="1200">
                <a:solidFill>
                  <a:schemeClr val="tx1"/>
                </a:solidFill>
                <a:effectLst/>
                <a:latin typeface="+mn-lt"/>
                <a:ea typeface="+mn-ea"/>
                <a:cs typeface="+mn-cs"/>
              </a:rPr>
              <a:t>的整体表示一定关系相同。如果这样强行构造正负例的话，必然会引入噪声。文中采用的一种方式是，对于插入</a:t>
            </a:r>
            <a:r>
              <a:rPr lang="en-US" altLang="zh-CN" sz="1200" b="0" i="0" kern="1200">
                <a:solidFill>
                  <a:schemeClr val="tx1"/>
                </a:solidFill>
                <a:effectLst/>
                <a:latin typeface="+mn-lt"/>
                <a:ea typeface="+mn-ea"/>
                <a:cs typeface="+mn-cs"/>
              </a:rPr>
              <a:t>/</a:t>
            </a:r>
            <a:r>
              <a:rPr lang="zh-CN" altLang="en-US" sz="1200" b="0" i="0" kern="1200">
                <a:solidFill>
                  <a:schemeClr val="tx1"/>
                </a:solidFill>
                <a:effectLst/>
                <a:latin typeface="+mn-lt"/>
                <a:ea typeface="+mn-ea"/>
                <a:cs typeface="+mn-cs"/>
              </a:rPr>
              <a:t>替换掉中不重要的词语（还是数据增强）。</a:t>
            </a:r>
            <a:endParaRPr lang="en-US" altLang="zh-CN" sz="1200" b="0" i="0" kern="1200">
              <a:solidFill>
                <a:schemeClr val="tx1"/>
              </a:solidFill>
              <a:effectLst/>
              <a:latin typeface="+mn-lt"/>
              <a:ea typeface="+mn-ea"/>
              <a:cs typeface="+mn-cs"/>
            </a:endParaRPr>
          </a:p>
          <a:p>
            <a:br>
              <a:rPr lang="zh-CN" altLang="en-US"/>
            </a:br>
            <a:r>
              <a:rPr lang="zh-CN" altLang="en-US" sz="1200" b="0" i="0" kern="1200">
                <a:solidFill>
                  <a:schemeClr val="tx1"/>
                </a:solidFill>
                <a:effectLst/>
                <a:latin typeface="+mn-lt"/>
                <a:ea typeface="+mn-ea"/>
                <a:cs typeface="+mn-cs"/>
              </a:rPr>
              <a:t>负例：同样因为是远距离监督，不能随便从一个别的</a:t>
            </a:r>
            <a:r>
              <a:rPr lang="en-US" altLang="zh-CN" sz="1200" b="0" i="0" kern="1200">
                <a:solidFill>
                  <a:schemeClr val="tx1"/>
                </a:solidFill>
                <a:effectLst/>
                <a:latin typeface="+mn-lt"/>
                <a:ea typeface="+mn-ea"/>
                <a:cs typeface="+mn-cs"/>
              </a:rPr>
              <a:t>bag</a:t>
            </a:r>
            <a:r>
              <a:rPr lang="zh-CN" altLang="en-US" sz="1200" b="0" i="0" kern="1200">
                <a:solidFill>
                  <a:schemeClr val="tx1"/>
                </a:solidFill>
                <a:effectLst/>
                <a:latin typeface="+mn-lt"/>
                <a:ea typeface="+mn-ea"/>
                <a:cs typeface="+mn-cs"/>
              </a:rPr>
              <a:t>中采样一个实例作为的负例，那样噪声会比较大。因此文中采用了使用整个别的</a:t>
            </a:r>
            <a:r>
              <a:rPr lang="en-US" altLang="zh-CN" sz="1200" b="0" i="0" kern="1200">
                <a:solidFill>
                  <a:schemeClr val="tx1"/>
                </a:solidFill>
                <a:effectLst/>
                <a:latin typeface="+mn-lt"/>
                <a:ea typeface="+mn-ea"/>
                <a:cs typeface="+mn-cs"/>
              </a:rPr>
              <a:t>bag</a:t>
            </a:r>
            <a:r>
              <a:rPr lang="zh-CN" altLang="en-US" sz="1200" b="0" i="0" kern="1200">
                <a:solidFill>
                  <a:schemeClr val="tx1"/>
                </a:solidFill>
                <a:effectLst/>
                <a:latin typeface="+mn-lt"/>
                <a:ea typeface="+mn-ea"/>
                <a:cs typeface="+mn-cs"/>
              </a:rPr>
              <a:t>的表示作为负例，能相对更好地降噪。</a:t>
            </a:r>
            <a:endParaRPr lang="zh-CN" altLang="en-US"/>
          </a:p>
        </p:txBody>
      </p:sp>
      <p:sp>
        <p:nvSpPr>
          <p:cNvPr id="4" name="灯片编号占位符 3"/>
          <p:cNvSpPr>
            <a:spLocks noGrp="1"/>
          </p:cNvSpPr>
          <p:nvPr>
            <p:ph type="sldNum" sz="quarter" idx="5"/>
          </p:nvPr>
        </p:nvSpPr>
        <p:spPr/>
        <p:txBody>
          <a:bodyPr/>
          <a:lstStyle/>
          <a:p>
            <a:fld id="{B3C6EA02-EEFF-45D2-A8F0-4798284996D7}" type="slidenum">
              <a:rPr lang="zh-CN" altLang="en-US" smtClean="0"/>
              <a:t>51</a:t>
            </a:fld>
            <a:endParaRPr lang="zh-CN" altLang="en-US"/>
          </a:p>
        </p:txBody>
      </p:sp>
    </p:spTree>
    <p:extLst>
      <p:ext uri="{BB962C8B-B14F-4D97-AF65-F5344CB8AC3E}">
        <p14:creationId xmlns:p14="http://schemas.microsoft.com/office/powerpoint/2010/main" val="1983213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a:solidFill>
                  <a:schemeClr val="tx1"/>
                </a:solidFill>
                <a:effectLst/>
                <a:latin typeface="+mn-lt"/>
                <a:ea typeface="+mn-ea"/>
                <a:cs typeface="+mn-cs"/>
              </a:rPr>
              <a:t>正例：直觉上讲，对于一个实例的正例只要从同一个</a:t>
            </a:r>
            <a:r>
              <a:rPr lang="en-US" altLang="zh-CN" sz="1200" b="0" i="0" kern="1200">
                <a:solidFill>
                  <a:schemeClr val="tx1"/>
                </a:solidFill>
                <a:effectLst/>
                <a:latin typeface="+mn-lt"/>
                <a:ea typeface="+mn-ea"/>
                <a:cs typeface="+mn-cs"/>
              </a:rPr>
              <a:t>bag</a:t>
            </a:r>
            <a:r>
              <a:rPr lang="zh-CN" altLang="en-US" sz="1200" b="0" i="0" kern="1200">
                <a:solidFill>
                  <a:schemeClr val="tx1"/>
                </a:solidFill>
                <a:effectLst/>
                <a:latin typeface="+mn-lt"/>
                <a:ea typeface="+mn-ea"/>
                <a:cs typeface="+mn-cs"/>
              </a:rPr>
              <a:t>中随机</a:t>
            </a:r>
            <a:r>
              <a:rPr lang="en-US" altLang="zh-CN" sz="1200" b="0" i="0" kern="1200">
                <a:solidFill>
                  <a:schemeClr val="tx1"/>
                </a:solidFill>
                <a:effectLst/>
                <a:latin typeface="+mn-lt"/>
                <a:ea typeface="+mn-ea"/>
                <a:cs typeface="+mn-cs"/>
              </a:rPr>
              <a:t>sample</a:t>
            </a:r>
            <a:r>
              <a:rPr lang="zh-CN" altLang="en-US" sz="1200" b="0" i="0" kern="1200">
                <a:solidFill>
                  <a:schemeClr val="tx1"/>
                </a:solidFill>
                <a:effectLst/>
                <a:latin typeface="+mn-lt"/>
                <a:ea typeface="+mn-ea"/>
                <a:cs typeface="+mn-cs"/>
              </a:rPr>
              <a:t>一个就好，或者使用</a:t>
            </a:r>
            <a:r>
              <a:rPr lang="en-US" altLang="zh-CN" sz="1200" b="0" i="0" kern="1200">
                <a:solidFill>
                  <a:schemeClr val="tx1"/>
                </a:solidFill>
                <a:effectLst/>
                <a:latin typeface="+mn-lt"/>
                <a:ea typeface="+mn-ea"/>
                <a:cs typeface="+mn-cs"/>
              </a:rPr>
              <a:t>bag</a:t>
            </a:r>
            <a:r>
              <a:rPr lang="zh-CN" altLang="en-US" sz="1200" b="0" i="0" kern="1200">
                <a:solidFill>
                  <a:schemeClr val="tx1"/>
                </a:solidFill>
                <a:effectLst/>
                <a:latin typeface="+mn-lt"/>
                <a:ea typeface="+mn-ea"/>
                <a:cs typeface="+mn-cs"/>
              </a:rPr>
              <a:t>的整体表示。但因为是远距离监督，无法保证任意两个实例之间都一定表达了同一种关系，同样也无法保证样例和</a:t>
            </a:r>
            <a:r>
              <a:rPr lang="en-US" altLang="zh-CN" sz="1200" b="0" i="0" kern="1200">
                <a:solidFill>
                  <a:schemeClr val="tx1"/>
                </a:solidFill>
                <a:effectLst/>
                <a:latin typeface="+mn-lt"/>
                <a:ea typeface="+mn-ea"/>
                <a:cs typeface="+mn-cs"/>
              </a:rPr>
              <a:t>bag</a:t>
            </a:r>
            <a:r>
              <a:rPr lang="zh-CN" altLang="en-US" sz="1200" b="0" i="0" kern="1200">
                <a:solidFill>
                  <a:schemeClr val="tx1"/>
                </a:solidFill>
                <a:effectLst/>
                <a:latin typeface="+mn-lt"/>
                <a:ea typeface="+mn-ea"/>
                <a:cs typeface="+mn-cs"/>
              </a:rPr>
              <a:t>的整体表示一定关系相同。如果这样强行构造正负例的话，必然会引入噪声。文中采用的一种方式是，对于插入</a:t>
            </a:r>
            <a:r>
              <a:rPr lang="en-US" altLang="zh-CN" sz="1200" b="0" i="0" kern="1200">
                <a:solidFill>
                  <a:schemeClr val="tx1"/>
                </a:solidFill>
                <a:effectLst/>
                <a:latin typeface="+mn-lt"/>
                <a:ea typeface="+mn-ea"/>
                <a:cs typeface="+mn-cs"/>
              </a:rPr>
              <a:t>/</a:t>
            </a:r>
            <a:r>
              <a:rPr lang="zh-CN" altLang="en-US" sz="1200" b="0" i="0" kern="1200">
                <a:solidFill>
                  <a:schemeClr val="tx1"/>
                </a:solidFill>
                <a:effectLst/>
                <a:latin typeface="+mn-lt"/>
                <a:ea typeface="+mn-ea"/>
                <a:cs typeface="+mn-cs"/>
              </a:rPr>
              <a:t>替换掉中不重要的词语（还是数据增强）。</a:t>
            </a:r>
            <a:endParaRPr lang="en-US" altLang="zh-CN" sz="1200" b="0" i="0" kern="1200">
              <a:solidFill>
                <a:schemeClr val="tx1"/>
              </a:solidFill>
              <a:effectLst/>
              <a:latin typeface="+mn-lt"/>
              <a:ea typeface="+mn-ea"/>
              <a:cs typeface="+mn-cs"/>
            </a:endParaRPr>
          </a:p>
          <a:p>
            <a:br>
              <a:rPr lang="zh-CN" altLang="en-US"/>
            </a:br>
            <a:r>
              <a:rPr lang="zh-CN" altLang="en-US" sz="1200" b="0" i="0" kern="1200">
                <a:solidFill>
                  <a:schemeClr val="tx1"/>
                </a:solidFill>
                <a:effectLst/>
                <a:latin typeface="+mn-lt"/>
                <a:ea typeface="+mn-ea"/>
                <a:cs typeface="+mn-cs"/>
              </a:rPr>
              <a:t>负例：同样因为是远距离监督，不能随便从一个别的</a:t>
            </a:r>
            <a:r>
              <a:rPr lang="en-US" altLang="zh-CN" sz="1200" b="0" i="0" kern="1200">
                <a:solidFill>
                  <a:schemeClr val="tx1"/>
                </a:solidFill>
                <a:effectLst/>
                <a:latin typeface="+mn-lt"/>
                <a:ea typeface="+mn-ea"/>
                <a:cs typeface="+mn-cs"/>
              </a:rPr>
              <a:t>bag</a:t>
            </a:r>
            <a:r>
              <a:rPr lang="zh-CN" altLang="en-US" sz="1200" b="0" i="0" kern="1200">
                <a:solidFill>
                  <a:schemeClr val="tx1"/>
                </a:solidFill>
                <a:effectLst/>
                <a:latin typeface="+mn-lt"/>
                <a:ea typeface="+mn-ea"/>
                <a:cs typeface="+mn-cs"/>
              </a:rPr>
              <a:t>中采样一个实例作为的负例，那样噪声会比较大。因此文中采用了使用整个别的</a:t>
            </a:r>
            <a:r>
              <a:rPr lang="en-US" altLang="zh-CN" sz="1200" b="0" i="0" kern="1200">
                <a:solidFill>
                  <a:schemeClr val="tx1"/>
                </a:solidFill>
                <a:effectLst/>
                <a:latin typeface="+mn-lt"/>
                <a:ea typeface="+mn-ea"/>
                <a:cs typeface="+mn-cs"/>
              </a:rPr>
              <a:t>bag</a:t>
            </a:r>
            <a:r>
              <a:rPr lang="zh-CN" altLang="en-US" sz="1200" b="0" i="0" kern="1200">
                <a:solidFill>
                  <a:schemeClr val="tx1"/>
                </a:solidFill>
                <a:effectLst/>
                <a:latin typeface="+mn-lt"/>
                <a:ea typeface="+mn-ea"/>
                <a:cs typeface="+mn-cs"/>
              </a:rPr>
              <a:t>的表示作为负例，能相对更好地降噪。</a:t>
            </a:r>
            <a:endParaRPr lang="zh-CN" altLang="en-US"/>
          </a:p>
        </p:txBody>
      </p:sp>
      <p:sp>
        <p:nvSpPr>
          <p:cNvPr id="4" name="灯片编号占位符 3"/>
          <p:cNvSpPr>
            <a:spLocks noGrp="1"/>
          </p:cNvSpPr>
          <p:nvPr>
            <p:ph type="sldNum" sz="quarter" idx="5"/>
          </p:nvPr>
        </p:nvSpPr>
        <p:spPr/>
        <p:txBody>
          <a:bodyPr/>
          <a:lstStyle/>
          <a:p>
            <a:fld id="{B3C6EA02-EEFF-45D2-A8F0-4798284996D7}" type="slidenum">
              <a:rPr lang="zh-CN" altLang="en-US" smtClean="0"/>
              <a:t>52</a:t>
            </a:fld>
            <a:endParaRPr lang="zh-CN" altLang="en-US"/>
          </a:p>
        </p:txBody>
      </p:sp>
    </p:spTree>
    <p:extLst>
      <p:ext uri="{BB962C8B-B14F-4D97-AF65-F5344CB8AC3E}">
        <p14:creationId xmlns:p14="http://schemas.microsoft.com/office/powerpoint/2010/main" val="116718027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a:solidFill>
                  <a:schemeClr val="tx1"/>
                </a:solidFill>
                <a:effectLst/>
                <a:latin typeface="+mn-lt"/>
                <a:ea typeface="+mn-ea"/>
                <a:cs typeface="+mn-cs"/>
              </a:rPr>
              <a:t>正例：直觉上讲，对于一个实例的正例只要从同一个</a:t>
            </a:r>
            <a:r>
              <a:rPr lang="en-US" altLang="zh-CN" sz="1200" b="0" i="0" kern="1200">
                <a:solidFill>
                  <a:schemeClr val="tx1"/>
                </a:solidFill>
                <a:effectLst/>
                <a:latin typeface="+mn-lt"/>
                <a:ea typeface="+mn-ea"/>
                <a:cs typeface="+mn-cs"/>
              </a:rPr>
              <a:t>bag</a:t>
            </a:r>
            <a:r>
              <a:rPr lang="zh-CN" altLang="en-US" sz="1200" b="0" i="0" kern="1200">
                <a:solidFill>
                  <a:schemeClr val="tx1"/>
                </a:solidFill>
                <a:effectLst/>
                <a:latin typeface="+mn-lt"/>
                <a:ea typeface="+mn-ea"/>
                <a:cs typeface="+mn-cs"/>
              </a:rPr>
              <a:t>中随机</a:t>
            </a:r>
            <a:r>
              <a:rPr lang="en-US" altLang="zh-CN" sz="1200" b="0" i="0" kern="1200">
                <a:solidFill>
                  <a:schemeClr val="tx1"/>
                </a:solidFill>
                <a:effectLst/>
                <a:latin typeface="+mn-lt"/>
                <a:ea typeface="+mn-ea"/>
                <a:cs typeface="+mn-cs"/>
              </a:rPr>
              <a:t>sample</a:t>
            </a:r>
            <a:r>
              <a:rPr lang="zh-CN" altLang="en-US" sz="1200" b="0" i="0" kern="1200">
                <a:solidFill>
                  <a:schemeClr val="tx1"/>
                </a:solidFill>
                <a:effectLst/>
                <a:latin typeface="+mn-lt"/>
                <a:ea typeface="+mn-ea"/>
                <a:cs typeface="+mn-cs"/>
              </a:rPr>
              <a:t>一个就好，或者使用</a:t>
            </a:r>
            <a:r>
              <a:rPr lang="en-US" altLang="zh-CN" sz="1200" b="0" i="0" kern="1200">
                <a:solidFill>
                  <a:schemeClr val="tx1"/>
                </a:solidFill>
                <a:effectLst/>
                <a:latin typeface="+mn-lt"/>
                <a:ea typeface="+mn-ea"/>
                <a:cs typeface="+mn-cs"/>
              </a:rPr>
              <a:t>bag</a:t>
            </a:r>
            <a:r>
              <a:rPr lang="zh-CN" altLang="en-US" sz="1200" b="0" i="0" kern="1200">
                <a:solidFill>
                  <a:schemeClr val="tx1"/>
                </a:solidFill>
                <a:effectLst/>
                <a:latin typeface="+mn-lt"/>
                <a:ea typeface="+mn-ea"/>
                <a:cs typeface="+mn-cs"/>
              </a:rPr>
              <a:t>的整体表示。但因为是远距离监督，无法保证任意两个实例之间都一定表达了同一种关系，同样也无法保证样例和</a:t>
            </a:r>
            <a:r>
              <a:rPr lang="en-US" altLang="zh-CN" sz="1200" b="0" i="0" kern="1200">
                <a:solidFill>
                  <a:schemeClr val="tx1"/>
                </a:solidFill>
                <a:effectLst/>
                <a:latin typeface="+mn-lt"/>
                <a:ea typeface="+mn-ea"/>
                <a:cs typeface="+mn-cs"/>
              </a:rPr>
              <a:t>bag</a:t>
            </a:r>
            <a:r>
              <a:rPr lang="zh-CN" altLang="en-US" sz="1200" b="0" i="0" kern="1200">
                <a:solidFill>
                  <a:schemeClr val="tx1"/>
                </a:solidFill>
                <a:effectLst/>
                <a:latin typeface="+mn-lt"/>
                <a:ea typeface="+mn-ea"/>
                <a:cs typeface="+mn-cs"/>
              </a:rPr>
              <a:t>的整体表示一定关系相同。如果这样强行构造正负例的话，必然会引入噪声。文中采用的一种方式是，对于插入</a:t>
            </a:r>
            <a:r>
              <a:rPr lang="en-US" altLang="zh-CN" sz="1200" b="0" i="0" kern="1200">
                <a:solidFill>
                  <a:schemeClr val="tx1"/>
                </a:solidFill>
                <a:effectLst/>
                <a:latin typeface="+mn-lt"/>
                <a:ea typeface="+mn-ea"/>
                <a:cs typeface="+mn-cs"/>
              </a:rPr>
              <a:t>/</a:t>
            </a:r>
            <a:r>
              <a:rPr lang="zh-CN" altLang="en-US" sz="1200" b="0" i="0" kern="1200">
                <a:solidFill>
                  <a:schemeClr val="tx1"/>
                </a:solidFill>
                <a:effectLst/>
                <a:latin typeface="+mn-lt"/>
                <a:ea typeface="+mn-ea"/>
                <a:cs typeface="+mn-cs"/>
              </a:rPr>
              <a:t>替换掉中不重要的词语（还是数据增强）。</a:t>
            </a:r>
            <a:endParaRPr lang="en-US" altLang="zh-CN" sz="1200" b="0" i="0" kern="1200">
              <a:solidFill>
                <a:schemeClr val="tx1"/>
              </a:solidFill>
              <a:effectLst/>
              <a:latin typeface="+mn-lt"/>
              <a:ea typeface="+mn-ea"/>
              <a:cs typeface="+mn-cs"/>
            </a:endParaRPr>
          </a:p>
          <a:p>
            <a:br>
              <a:rPr lang="zh-CN" altLang="en-US"/>
            </a:br>
            <a:r>
              <a:rPr lang="zh-CN" altLang="en-US" sz="1200" b="0" i="0" kern="1200">
                <a:solidFill>
                  <a:schemeClr val="tx1"/>
                </a:solidFill>
                <a:effectLst/>
                <a:latin typeface="+mn-lt"/>
                <a:ea typeface="+mn-ea"/>
                <a:cs typeface="+mn-cs"/>
              </a:rPr>
              <a:t>负例：同样因为是远距离监督，不能随便从一个别的</a:t>
            </a:r>
            <a:r>
              <a:rPr lang="en-US" altLang="zh-CN" sz="1200" b="0" i="0" kern="1200">
                <a:solidFill>
                  <a:schemeClr val="tx1"/>
                </a:solidFill>
                <a:effectLst/>
                <a:latin typeface="+mn-lt"/>
                <a:ea typeface="+mn-ea"/>
                <a:cs typeface="+mn-cs"/>
              </a:rPr>
              <a:t>bag</a:t>
            </a:r>
            <a:r>
              <a:rPr lang="zh-CN" altLang="en-US" sz="1200" b="0" i="0" kern="1200">
                <a:solidFill>
                  <a:schemeClr val="tx1"/>
                </a:solidFill>
                <a:effectLst/>
                <a:latin typeface="+mn-lt"/>
                <a:ea typeface="+mn-ea"/>
                <a:cs typeface="+mn-cs"/>
              </a:rPr>
              <a:t>中采样一个实例作为的负例，那样噪声会比较大。因此文中采用了使用整个别的</a:t>
            </a:r>
            <a:r>
              <a:rPr lang="en-US" altLang="zh-CN" sz="1200" b="0" i="0" kern="1200">
                <a:solidFill>
                  <a:schemeClr val="tx1"/>
                </a:solidFill>
                <a:effectLst/>
                <a:latin typeface="+mn-lt"/>
                <a:ea typeface="+mn-ea"/>
                <a:cs typeface="+mn-cs"/>
              </a:rPr>
              <a:t>bag</a:t>
            </a:r>
            <a:r>
              <a:rPr lang="zh-CN" altLang="en-US" sz="1200" b="0" i="0" kern="1200">
                <a:solidFill>
                  <a:schemeClr val="tx1"/>
                </a:solidFill>
                <a:effectLst/>
                <a:latin typeface="+mn-lt"/>
                <a:ea typeface="+mn-ea"/>
                <a:cs typeface="+mn-cs"/>
              </a:rPr>
              <a:t>的表示作为负例，能相对更好地降噪。</a:t>
            </a:r>
            <a:endParaRPr lang="zh-CN" altLang="en-US"/>
          </a:p>
        </p:txBody>
      </p:sp>
      <p:sp>
        <p:nvSpPr>
          <p:cNvPr id="4" name="灯片编号占位符 3"/>
          <p:cNvSpPr>
            <a:spLocks noGrp="1"/>
          </p:cNvSpPr>
          <p:nvPr>
            <p:ph type="sldNum" sz="quarter" idx="5"/>
          </p:nvPr>
        </p:nvSpPr>
        <p:spPr/>
        <p:txBody>
          <a:bodyPr/>
          <a:lstStyle/>
          <a:p>
            <a:fld id="{B3C6EA02-EEFF-45D2-A8F0-4798284996D7}" type="slidenum">
              <a:rPr lang="zh-CN" altLang="en-US" smtClean="0"/>
              <a:t>53</a:t>
            </a:fld>
            <a:endParaRPr lang="zh-CN" altLang="en-US"/>
          </a:p>
        </p:txBody>
      </p:sp>
    </p:spTree>
    <p:extLst>
      <p:ext uri="{BB962C8B-B14F-4D97-AF65-F5344CB8AC3E}">
        <p14:creationId xmlns:p14="http://schemas.microsoft.com/office/powerpoint/2010/main" val="365152814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a:solidFill>
                  <a:schemeClr val="tx1"/>
                </a:solidFill>
                <a:effectLst/>
                <a:latin typeface="+mn-lt"/>
                <a:ea typeface="+mn-ea"/>
                <a:cs typeface="+mn-cs"/>
              </a:rPr>
              <a:t>正例：直觉上讲，对于一个实例的正例只要从同一个</a:t>
            </a:r>
            <a:r>
              <a:rPr lang="en-US" altLang="zh-CN" sz="1200" b="0" i="0" kern="1200">
                <a:solidFill>
                  <a:schemeClr val="tx1"/>
                </a:solidFill>
                <a:effectLst/>
                <a:latin typeface="+mn-lt"/>
                <a:ea typeface="+mn-ea"/>
                <a:cs typeface="+mn-cs"/>
              </a:rPr>
              <a:t>bag</a:t>
            </a:r>
            <a:r>
              <a:rPr lang="zh-CN" altLang="en-US" sz="1200" b="0" i="0" kern="1200">
                <a:solidFill>
                  <a:schemeClr val="tx1"/>
                </a:solidFill>
                <a:effectLst/>
                <a:latin typeface="+mn-lt"/>
                <a:ea typeface="+mn-ea"/>
                <a:cs typeface="+mn-cs"/>
              </a:rPr>
              <a:t>中随机</a:t>
            </a:r>
            <a:r>
              <a:rPr lang="en-US" altLang="zh-CN" sz="1200" b="0" i="0" kern="1200">
                <a:solidFill>
                  <a:schemeClr val="tx1"/>
                </a:solidFill>
                <a:effectLst/>
                <a:latin typeface="+mn-lt"/>
                <a:ea typeface="+mn-ea"/>
                <a:cs typeface="+mn-cs"/>
              </a:rPr>
              <a:t>sample</a:t>
            </a:r>
            <a:r>
              <a:rPr lang="zh-CN" altLang="en-US" sz="1200" b="0" i="0" kern="1200">
                <a:solidFill>
                  <a:schemeClr val="tx1"/>
                </a:solidFill>
                <a:effectLst/>
                <a:latin typeface="+mn-lt"/>
                <a:ea typeface="+mn-ea"/>
                <a:cs typeface="+mn-cs"/>
              </a:rPr>
              <a:t>一个就好，或者使用</a:t>
            </a:r>
            <a:r>
              <a:rPr lang="en-US" altLang="zh-CN" sz="1200" b="0" i="0" kern="1200">
                <a:solidFill>
                  <a:schemeClr val="tx1"/>
                </a:solidFill>
                <a:effectLst/>
                <a:latin typeface="+mn-lt"/>
                <a:ea typeface="+mn-ea"/>
                <a:cs typeface="+mn-cs"/>
              </a:rPr>
              <a:t>bag</a:t>
            </a:r>
            <a:r>
              <a:rPr lang="zh-CN" altLang="en-US" sz="1200" b="0" i="0" kern="1200">
                <a:solidFill>
                  <a:schemeClr val="tx1"/>
                </a:solidFill>
                <a:effectLst/>
                <a:latin typeface="+mn-lt"/>
                <a:ea typeface="+mn-ea"/>
                <a:cs typeface="+mn-cs"/>
              </a:rPr>
              <a:t>的整体表示。但因为是远距离监督，无法保证任意两个实例之间都一定表达了同一种关系，同样也无法保证样例和</a:t>
            </a:r>
            <a:r>
              <a:rPr lang="en-US" altLang="zh-CN" sz="1200" b="0" i="0" kern="1200">
                <a:solidFill>
                  <a:schemeClr val="tx1"/>
                </a:solidFill>
                <a:effectLst/>
                <a:latin typeface="+mn-lt"/>
                <a:ea typeface="+mn-ea"/>
                <a:cs typeface="+mn-cs"/>
              </a:rPr>
              <a:t>bag</a:t>
            </a:r>
            <a:r>
              <a:rPr lang="zh-CN" altLang="en-US" sz="1200" b="0" i="0" kern="1200">
                <a:solidFill>
                  <a:schemeClr val="tx1"/>
                </a:solidFill>
                <a:effectLst/>
                <a:latin typeface="+mn-lt"/>
                <a:ea typeface="+mn-ea"/>
                <a:cs typeface="+mn-cs"/>
              </a:rPr>
              <a:t>的整体表示一定关系相同。如果这样强行构造正负例的话，必然会引入噪声。文中采用的一种方式是，对于插入</a:t>
            </a:r>
            <a:r>
              <a:rPr lang="en-US" altLang="zh-CN" sz="1200" b="0" i="0" kern="1200">
                <a:solidFill>
                  <a:schemeClr val="tx1"/>
                </a:solidFill>
                <a:effectLst/>
                <a:latin typeface="+mn-lt"/>
                <a:ea typeface="+mn-ea"/>
                <a:cs typeface="+mn-cs"/>
              </a:rPr>
              <a:t>/</a:t>
            </a:r>
            <a:r>
              <a:rPr lang="zh-CN" altLang="en-US" sz="1200" b="0" i="0" kern="1200">
                <a:solidFill>
                  <a:schemeClr val="tx1"/>
                </a:solidFill>
                <a:effectLst/>
                <a:latin typeface="+mn-lt"/>
                <a:ea typeface="+mn-ea"/>
                <a:cs typeface="+mn-cs"/>
              </a:rPr>
              <a:t>替换掉中不重要的词语（还是数据增强）。</a:t>
            </a:r>
            <a:endParaRPr lang="en-US" altLang="zh-CN" sz="1200" b="0" i="0" kern="1200">
              <a:solidFill>
                <a:schemeClr val="tx1"/>
              </a:solidFill>
              <a:effectLst/>
              <a:latin typeface="+mn-lt"/>
              <a:ea typeface="+mn-ea"/>
              <a:cs typeface="+mn-cs"/>
            </a:endParaRPr>
          </a:p>
          <a:p>
            <a:br>
              <a:rPr lang="zh-CN" altLang="en-US"/>
            </a:br>
            <a:r>
              <a:rPr lang="zh-CN" altLang="en-US" sz="1200" b="0" i="0" kern="1200">
                <a:solidFill>
                  <a:schemeClr val="tx1"/>
                </a:solidFill>
                <a:effectLst/>
                <a:latin typeface="+mn-lt"/>
                <a:ea typeface="+mn-ea"/>
                <a:cs typeface="+mn-cs"/>
              </a:rPr>
              <a:t>负例：同样因为是远距离监督，不能随便从一个别的</a:t>
            </a:r>
            <a:r>
              <a:rPr lang="en-US" altLang="zh-CN" sz="1200" b="0" i="0" kern="1200">
                <a:solidFill>
                  <a:schemeClr val="tx1"/>
                </a:solidFill>
                <a:effectLst/>
                <a:latin typeface="+mn-lt"/>
                <a:ea typeface="+mn-ea"/>
                <a:cs typeface="+mn-cs"/>
              </a:rPr>
              <a:t>bag</a:t>
            </a:r>
            <a:r>
              <a:rPr lang="zh-CN" altLang="en-US" sz="1200" b="0" i="0" kern="1200">
                <a:solidFill>
                  <a:schemeClr val="tx1"/>
                </a:solidFill>
                <a:effectLst/>
                <a:latin typeface="+mn-lt"/>
                <a:ea typeface="+mn-ea"/>
                <a:cs typeface="+mn-cs"/>
              </a:rPr>
              <a:t>中采样一个实例作为的负例，那样噪声会比较大。因此文中采用了使用整个别的</a:t>
            </a:r>
            <a:r>
              <a:rPr lang="en-US" altLang="zh-CN" sz="1200" b="0" i="0" kern="1200">
                <a:solidFill>
                  <a:schemeClr val="tx1"/>
                </a:solidFill>
                <a:effectLst/>
                <a:latin typeface="+mn-lt"/>
                <a:ea typeface="+mn-ea"/>
                <a:cs typeface="+mn-cs"/>
              </a:rPr>
              <a:t>bag</a:t>
            </a:r>
            <a:r>
              <a:rPr lang="zh-CN" altLang="en-US" sz="1200" b="0" i="0" kern="1200">
                <a:solidFill>
                  <a:schemeClr val="tx1"/>
                </a:solidFill>
                <a:effectLst/>
                <a:latin typeface="+mn-lt"/>
                <a:ea typeface="+mn-ea"/>
                <a:cs typeface="+mn-cs"/>
              </a:rPr>
              <a:t>的表示作为负例，能相对更好地降噪。</a:t>
            </a:r>
            <a:endParaRPr lang="zh-CN" altLang="en-US"/>
          </a:p>
        </p:txBody>
      </p:sp>
      <p:sp>
        <p:nvSpPr>
          <p:cNvPr id="4" name="灯片编号占位符 3"/>
          <p:cNvSpPr>
            <a:spLocks noGrp="1"/>
          </p:cNvSpPr>
          <p:nvPr>
            <p:ph type="sldNum" sz="quarter" idx="5"/>
          </p:nvPr>
        </p:nvSpPr>
        <p:spPr/>
        <p:txBody>
          <a:bodyPr/>
          <a:lstStyle/>
          <a:p>
            <a:fld id="{B3C6EA02-EEFF-45D2-A8F0-4798284996D7}" type="slidenum">
              <a:rPr lang="zh-CN" altLang="en-US" smtClean="0"/>
              <a:t>54</a:t>
            </a:fld>
            <a:endParaRPr lang="zh-CN" altLang="en-US"/>
          </a:p>
        </p:txBody>
      </p:sp>
    </p:spTree>
    <p:extLst>
      <p:ext uri="{BB962C8B-B14F-4D97-AF65-F5344CB8AC3E}">
        <p14:creationId xmlns:p14="http://schemas.microsoft.com/office/powerpoint/2010/main" val="328972087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a:solidFill>
                  <a:schemeClr val="tx1"/>
                </a:solidFill>
                <a:effectLst/>
                <a:latin typeface="+mn-lt"/>
                <a:ea typeface="+mn-ea"/>
                <a:cs typeface="+mn-cs"/>
              </a:rPr>
              <a:t>正例：直觉上讲，对于一个实例的正例只要从同一个</a:t>
            </a:r>
            <a:r>
              <a:rPr lang="en-US" altLang="zh-CN" sz="1200" b="0" i="0" kern="1200">
                <a:solidFill>
                  <a:schemeClr val="tx1"/>
                </a:solidFill>
                <a:effectLst/>
                <a:latin typeface="+mn-lt"/>
                <a:ea typeface="+mn-ea"/>
                <a:cs typeface="+mn-cs"/>
              </a:rPr>
              <a:t>bag</a:t>
            </a:r>
            <a:r>
              <a:rPr lang="zh-CN" altLang="en-US" sz="1200" b="0" i="0" kern="1200">
                <a:solidFill>
                  <a:schemeClr val="tx1"/>
                </a:solidFill>
                <a:effectLst/>
                <a:latin typeface="+mn-lt"/>
                <a:ea typeface="+mn-ea"/>
                <a:cs typeface="+mn-cs"/>
              </a:rPr>
              <a:t>中随机</a:t>
            </a:r>
            <a:r>
              <a:rPr lang="en-US" altLang="zh-CN" sz="1200" b="0" i="0" kern="1200">
                <a:solidFill>
                  <a:schemeClr val="tx1"/>
                </a:solidFill>
                <a:effectLst/>
                <a:latin typeface="+mn-lt"/>
                <a:ea typeface="+mn-ea"/>
                <a:cs typeface="+mn-cs"/>
              </a:rPr>
              <a:t>sample</a:t>
            </a:r>
            <a:r>
              <a:rPr lang="zh-CN" altLang="en-US" sz="1200" b="0" i="0" kern="1200">
                <a:solidFill>
                  <a:schemeClr val="tx1"/>
                </a:solidFill>
                <a:effectLst/>
                <a:latin typeface="+mn-lt"/>
                <a:ea typeface="+mn-ea"/>
                <a:cs typeface="+mn-cs"/>
              </a:rPr>
              <a:t>一个就好，或者使用</a:t>
            </a:r>
            <a:r>
              <a:rPr lang="en-US" altLang="zh-CN" sz="1200" b="0" i="0" kern="1200">
                <a:solidFill>
                  <a:schemeClr val="tx1"/>
                </a:solidFill>
                <a:effectLst/>
                <a:latin typeface="+mn-lt"/>
                <a:ea typeface="+mn-ea"/>
                <a:cs typeface="+mn-cs"/>
              </a:rPr>
              <a:t>bag</a:t>
            </a:r>
            <a:r>
              <a:rPr lang="zh-CN" altLang="en-US" sz="1200" b="0" i="0" kern="1200">
                <a:solidFill>
                  <a:schemeClr val="tx1"/>
                </a:solidFill>
                <a:effectLst/>
                <a:latin typeface="+mn-lt"/>
                <a:ea typeface="+mn-ea"/>
                <a:cs typeface="+mn-cs"/>
              </a:rPr>
              <a:t>的整体表示。但因为是远距离监督，无法保证任意两个实例之间都一定表达了同一种关系，同样也无法保证样例和</a:t>
            </a:r>
            <a:r>
              <a:rPr lang="en-US" altLang="zh-CN" sz="1200" b="0" i="0" kern="1200">
                <a:solidFill>
                  <a:schemeClr val="tx1"/>
                </a:solidFill>
                <a:effectLst/>
                <a:latin typeface="+mn-lt"/>
                <a:ea typeface="+mn-ea"/>
                <a:cs typeface="+mn-cs"/>
              </a:rPr>
              <a:t>bag</a:t>
            </a:r>
            <a:r>
              <a:rPr lang="zh-CN" altLang="en-US" sz="1200" b="0" i="0" kern="1200">
                <a:solidFill>
                  <a:schemeClr val="tx1"/>
                </a:solidFill>
                <a:effectLst/>
                <a:latin typeface="+mn-lt"/>
                <a:ea typeface="+mn-ea"/>
                <a:cs typeface="+mn-cs"/>
              </a:rPr>
              <a:t>的整体表示一定关系相同。如果这样强行构造正负例的话，必然会引入噪声。文中采用的一种方式是，对于插入</a:t>
            </a:r>
            <a:r>
              <a:rPr lang="en-US" altLang="zh-CN" sz="1200" b="0" i="0" kern="1200">
                <a:solidFill>
                  <a:schemeClr val="tx1"/>
                </a:solidFill>
                <a:effectLst/>
                <a:latin typeface="+mn-lt"/>
                <a:ea typeface="+mn-ea"/>
                <a:cs typeface="+mn-cs"/>
              </a:rPr>
              <a:t>/</a:t>
            </a:r>
            <a:r>
              <a:rPr lang="zh-CN" altLang="en-US" sz="1200" b="0" i="0" kern="1200">
                <a:solidFill>
                  <a:schemeClr val="tx1"/>
                </a:solidFill>
                <a:effectLst/>
                <a:latin typeface="+mn-lt"/>
                <a:ea typeface="+mn-ea"/>
                <a:cs typeface="+mn-cs"/>
              </a:rPr>
              <a:t>替换掉中不重要的词语（还是数据增强）。</a:t>
            </a:r>
            <a:endParaRPr lang="en-US" altLang="zh-CN" sz="1200" b="0" i="0" kern="1200">
              <a:solidFill>
                <a:schemeClr val="tx1"/>
              </a:solidFill>
              <a:effectLst/>
              <a:latin typeface="+mn-lt"/>
              <a:ea typeface="+mn-ea"/>
              <a:cs typeface="+mn-cs"/>
            </a:endParaRPr>
          </a:p>
          <a:p>
            <a:br>
              <a:rPr lang="zh-CN" altLang="en-US"/>
            </a:br>
            <a:r>
              <a:rPr lang="zh-CN" altLang="en-US" sz="1200" b="0" i="0" kern="1200">
                <a:solidFill>
                  <a:schemeClr val="tx1"/>
                </a:solidFill>
                <a:effectLst/>
                <a:latin typeface="+mn-lt"/>
                <a:ea typeface="+mn-ea"/>
                <a:cs typeface="+mn-cs"/>
              </a:rPr>
              <a:t>负例：同样因为是远距离监督，不能随便从一个别的</a:t>
            </a:r>
            <a:r>
              <a:rPr lang="en-US" altLang="zh-CN" sz="1200" b="0" i="0" kern="1200">
                <a:solidFill>
                  <a:schemeClr val="tx1"/>
                </a:solidFill>
                <a:effectLst/>
                <a:latin typeface="+mn-lt"/>
                <a:ea typeface="+mn-ea"/>
                <a:cs typeface="+mn-cs"/>
              </a:rPr>
              <a:t>bag</a:t>
            </a:r>
            <a:r>
              <a:rPr lang="zh-CN" altLang="en-US" sz="1200" b="0" i="0" kern="1200">
                <a:solidFill>
                  <a:schemeClr val="tx1"/>
                </a:solidFill>
                <a:effectLst/>
                <a:latin typeface="+mn-lt"/>
                <a:ea typeface="+mn-ea"/>
                <a:cs typeface="+mn-cs"/>
              </a:rPr>
              <a:t>中采样一个实例作为的负例，那样噪声会比较大。因此文中采用了使用整个别的</a:t>
            </a:r>
            <a:r>
              <a:rPr lang="en-US" altLang="zh-CN" sz="1200" b="0" i="0" kern="1200">
                <a:solidFill>
                  <a:schemeClr val="tx1"/>
                </a:solidFill>
                <a:effectLst/>
                <a:latin typeface="+mn-lt"/>
                <a:ea typeface="+mn-ea"/>
                <a:cs typeface="+mn-cs"/>
              </a:rPr>
              <a:t>bag</a:t>
            </a:r>
            <a:r>
              <a:rPr lang="zh-CN" altLang="en-US" sz="1200" b="0" i="0" kern="1200">
                <a:solidFill>
                  <a:schemeClr val="tx1"/>
                </a:solidFill>
                <a:effectLst/>
                <a:latin typeface="+mn-lt"/>
                <a:ea typeface="+mn-ea"/>
                <a:cs typeface="+mn-cs"/>
              </a:rPr>
              <a:t>的表示作为负例，能相对更好地降噪。</a:t>
            </a:r>
            <a:endParaRPr lang="zh-CN" altLang="en-US"/>
          </a:p>
        </p:txBody>
      </p:sp>
      <p:sp>
        <p:nvSpPr>
          <p:cNvPr id="4" name="灯片编号占位符 3"/>
          <p:cNvSpPr>
            <a:spLocks noGrp="1"/>
          </p:cNvSpPr>
          <p:nvPr>
            <p:ph type="sldNum" sz="quarter" idx="5"/>
          </p:nvPr>
        </p:nvSpPr>
        <p:spPr/>
        <p:txBody>
          <a:bodyPr/>
          <a:lstStyle/>
          <a:p>
            <a:fld id="{B3C6EA02-EEFF-45D2-A8F0-4798284996D7}" type="slidenum">
              <a:rPr lang="zh-CN" altLang="en-US" smtClean="0"/>
              <a:t>55</a:t>
            </a:fld>
            <a:endParaRPr lang="zh-CN" altLang="en-US"/>
          </a:p>
        </p:txBody>
      </p:sp>
    </p:spTree>
    <p:extLst>
      <p:ext uri="{BB962C8B-B14F-4D97-AF65-F5344CB8AC3E}">
        <p14:creationId xmlns:p14="http://schemas.microsoft.com/office/powerpoint/2010/main" val="12481038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拉近正例的距离，推远负例距离；</a:t>
            </a:r>
            <a:endParaRPr lang="en-US" altLang="zh-CN"/>
          </a:p>
          <a:p>
            <a:r>
              <a:rPr lang="zh-CN" altLang="en-US"/>
              <a:t>对，它来了，它来了，双塔模型又来了，它就是我们俗称的双塔结构。不过图像领域不这么叫，一般叫</a:t>
            </a:r>
            <a:r>
              <a:rPr lang="en-US" altLang="zh-CN"/>
              <a:t>Branch</a:t>
            </a:r>
            <a:r>
              <a:rPr lang="zh-CN" altLang="en-US"/>
              <a:t>，所以我们下文遵循这种惯用叫法。</a:t>
            </a:r>
          </a:p>
        </p:txBody>
      </p:sp>
      <p:sp>
        <p:nvSpPr>
          <p:cNvPr id="4" name="灯片编号占位符 3"/>
          <p:cNvSpPr>
            <a:spLocks noGrp="1"/>
          </p:cNvSpPr>
          <p:nvPr>
            <p:ph type="sldNum" sz="quarter" idx="5"/>
          </p:nvPr>
        </p:nvSpPr>
        <p:spPr/>
        <p:txBody>
          <a:bodyPr/>
          <a:lstStyle/>
          <a:p>
            <a:fld id="{B3C6EA02-EEFF-45D2-A8F0-4798284996D7}" type="slidenum">
              <a:rPr lang="zh-CN" altLang="en-US" smtClean="0"/>
              <a:t>9</a:t>
            </a:fld>
            <a:endParaRPr lang="zh-CN" altLang="en-US"/>
          </a:p>
        </p:txBody>
      </p:sp>
    </p:spTree>
    <p:extLst>
      <p:ext uri="{BB962C8B-B14F-4D97-AF65-F5344CB8AC3E}">
        <p14:creationId xmlns:p14="http://schemas.microsoft.com/office/powerpoint/2010/main" val="2491623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拉近正例的距离，推远负例距离；</a:t>
            </a:r>
            <a:endParaRPr lang="en-US" altLang="zh-CN"/>
          </a:p>
          <a:p>
            <a:r>
              <a:rPr lang="zh-CN" altLang="en-US"/>
              <a:t>对，它来了，它来了，双塔模型又来了，它就是我们俗称的双塔结构。不过图像领域不这么叫，一般叫</a:t>
            </a:r>
            <a:r>
              <a:rPr lang="en-US" altLang="zh-CN"/>
              <a:t>Branch</a:t>
            </a:r>
            <a:r>
              <a:rPr lang="zh-CN" altLang="en-US"/>
              <a:t>，所以我们下文遵循这种惯用叫法。</a:t>
            </a:r>
          </a:p>
        </p:txBody>
      </p:sp>
      <p:sp>
        <p:nvSpPr>
          <p:cNvPr id="4" name="灯片编号占位符 3"/>
          <p:cNvSpPr>
            <a:spLocks noGrp="1"/>
          </p:cNvSpPr>
          <p:nvPr>
            <p:ph type="sldNum" sz="quarter" idx="5"/>
          </p:nvPr>
        </p:nvSpPr>
        <p:spPr/>
        <p:txBody>
          <a:bodyPr/>
          <a:lstStyle/>
          <a:p>
            <a:fld id="{B3C6EA02-EEFF-45D2-A8F0-4798284996D7}" type="slidenum">
              <a:rPr lang="zh-CN" altLang="en-US" smtClean="0"/>
              <a:t>10</a:t>
            </a:fld>
            <a:endParaRPr lang="zh-CN" altLang="en-US"/>
          </a:p>
        </p:txBody>
      </p:sp>
    </p:spTree>
    <p:extLst>
      <p:ext uri="{BB962C8B-B14F-4D97-AF65-F5344CB8AC3E}">
        <p14:creationId xmlns:p14="http://schemas.microsoft.com/office/powerpoint/2010/main" val="35045196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拉近正例的距离，推远负例距离；</a:t>
            </a:r>
            <a:endParaRPr lang="en-US" altLang="zh-CN"/>
          </a:p>
          <a:p>
            <a:r>
              <a:rPr lang="zh-CN" altLang="en-US"/>
              <a:t>对，它来了，它来了，双塔模型又来了，它就是我们俗称的双塔结构。不过图像领域不这么叫，一般叫</a:t>
            </a:r>
            <a:r>
              <a:rPr lang="en-US" altLang="zh-CN"/>
              <a:t>Branch</a:t>
            </a:r>
            <a:r>
              <a:rPr lang="zh-CN" altLang="en-US"/>
              <a:t>，所以我们下文遵循这种惯用叫法。</a:t>
            </a:r>
          </a:p>
        </p:txBody>
      </p:sp>
      <p:sp>
        <p:nvSpPr>
          <p:cNvPr id="4" name="灯片编号占位符 3"/>
          <p:cNvSpPr>
            <a:spLocks noGrp="1"/>
          </p:cNvSpPr>
          <p:nvPr>
            <p:ph type="sldNum" sz="quarter" idx="5"/>
          </p:nvPr>
        </p:nvSpPr>
        <p:spPr/>
        <p:txBody>
          <a:bodyPr/>
          <a:lstStyle/>
          <a:p>
            <a:fld id="{B3C6EA02-EEFF-45D2-A8F0-4798284996D7}" type="slidenum">
              <a:rPr lang="zh-CN" altLang="en-US" smtClean="0"/>
              <a:t>11</a:t>
            </a:fld>
            <a:endParaRPr lang="zh-CN" altLang="en-US"/>
          </a:p>
        </p:txBody>
      </p:sp>
    </p:spTree>
    <p:extLst>
      <p:ext uri="{BB962C8B-B14F-4D97-AF65-F5344CB8AC3E}">
        <p14:creationId xmlns:p14="http://schemas.microsoft.com/office/powerpoint/2010/main" val="9025232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拉近正例的距离，推远负例距离；</a:t>
            </a:r>
            <a:endParaRPr lang="en-US" altLang="zh-CN"/>
          </a:p>
          <a:p>
            <a:r>
              <a:rPr lang="zh-CN" altLang="en-US"/>
              <a:t>对，它来了，它来了，双塔模型又来了，它就是我们俗称的双塔结构。不过图像领域不这么叫，一般叫</a:t>
            </a:r>
            <a:r>
              <a:rPr lang="en-US" altLang="zh-CN"/>
              <a:t>Branch</a:t>
            </a:r>
            <a:r>
              <a:rPr lang="zh-CN" altLang="en-US"/>
              <a:t>，所以我们下文遵循这种惯用叫法。</a:t>
            </a:r>
          </a:p>
        </p:txBody>
      </p:sp>
      <p:sp>
        <p:nvSpPr>
          <p:cNvPr id="4" name="灯片编号占位符 3"/>
          <p:cNvSpPr>
            <a:spLocks noGrp="1"/>
          </p:cNvSpPr>
          <p:nvPr>
            <p:ph type="sldNum" sz="quarter" idx="5"/>
          </p:nvPr>
        </p:nvSpPr>
        <p:spPr/>
        <p:txBody>
          <a:bodyPr/>
          <a:lstStyle/>
          <a:p>
            <a:fld id="{B3C6EA02-EEFF-45D2-A8F0-4798284996D7}" type="slidenum">
              <a:rPr lang="zh-CN" altLang="en-US" smtClean="0"/>
              <a:t>12</a:t>
            </a:fld>
            <a:endParaRPr lang="zh-CN" altLang="en-US"/>
          </a:p>
        </p:txBody>
      </p:sp>
    </p:spTree>
    <p:extLst>
      <p:ext uri="{BB962C8B-B14F-4D97-AF65-F5344CB8AC3E}">
        <p14:creationId xmlns:p14="http://schemas.microsoft.com/office/powerpoint/2010/main" val="33269652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拉近正例的距离，推远负例距离；</a:t>
            </a:r>
            <a:endParaRPr lang="en-US" altLang="zh-CN"/>
          </a:p>
          <a:p>
            <a:r>
              <a:rPr lang="zh-CN" altLang="en-US"/>
              <a:t>对，它来了，它来了，双塔模型又来了，它就是我们俗称的双塔结构。不过图像领域不这么叫，一般叫</a:t>
            </a:r>
            <a:r>
              <a:rPr lang="en-US" altLang="zh-CN"/>
              <a:t>Branch</a:t>
            </a:r>
            <a:r>
              <a:rPr lang="zh-CN" altLang="en-US"/>
              <a:t>，所以我们下文遵循这种惯用叫法。</a:t>
            </a:r>
          </a:p>
        </p:txBody>
      </p:sp>
      <p:sp>
        <p:nvSpPr>
          <p:cNvPr id="4" name="灯片编号占位符 3"/>
          <p:cNvSpPr>
            <a:spLocks noGrp="1"/>
          </p:cNvSpPr>
          <p:nvPr>
            <p:ph type="sldNum" sz="quarter" idx="5"/>
          </p:nvPr>
        </p:nvSpPr>
        <p:spPr/>
        <p:txBody>
          <a:bodyPr/>
          <a:lstStyle/>
          <a:p>
            <a:fld id="{B3C6EA02-EEFF-45D2-A8F0-4798284996D7}" type="slidenum">
              <a:rPr lang="zh-CN" altLang="en-US" smtClean="0"/>
              <a:t>13</a:t>
            </a:fld>
            <a:endParaRPr lang="zh-CN" altLang="en-US"/>
          </a:p>
        </p:txBody>
      </p:sp>
    </p:spTree>
    <p:extLst>
      <p:ext uri="{BB962C8B-B14F-4D97-AF65-F5344CB8AC3E}">
        <p14:creationId xmlns:p14="http://schemas.microsoft.com/office/powerpoint/2010/main" val="344338030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041AA3E6-4D14-47E7-B2E6-78F205E1A3FA}"/>
              </a:ext>
            </a:extLst>
          </p:cNvPr>
          <p:cNvSpPr/>
          <p:nvPr userDrawn="1"/>
        </p:nvSpPr>
        <p:spPr>
          <a:xfrm>
            <a:off x="2507582" y="3044280"/>
            <a:ext cx="7176836" cy="769441"/>
          </a:xfrm>
          <a:prstGeom prst="rect">
            <a:avLst/>
          </a:prstGeom>
        </p:spPr>
        <p:txBody>
          <a:bodyPr wrap="none">
            <a:spAutoFit/>
          </a:bodyPr>
          <a:lstStyle/>
          <a:p>
            <a:r>
              <a:rPr lang="en-US" altLang="zh-CN" sz="4400">
                <a:latin typeface="Adobe Caslon Pro Bold" panose="0205070206050A020403" pitchFamily="18" charset="0"/>
              </a:rPr>
              <a:t>Contrastive Learning in NLP</a:t>
            </a:r>
            <a:endParaRPr lang="zh-CN" altLang="en-US" sz="4400">
              <a:latin typeface="Adobe Caslon Pro Bold" panose="0205070206050A020403" pitchFamily="18" charset="0"/>
            </a:endParaRPr>
          </a:p>
        </p:txBody>
      </p:sp>
      <p:pic>
        <p:nvPicPr>
          <p:cNvPr id="7" name="图片 6">
            <a:extLst>
              <a:ext uri="{FF2B5EF4-FFF2-40B4-BE49-F238E27FC236}">
                <a16:creationId xmlns:a16="http://schemas.microsoft.com/office/drawing/2014/main" id="{4D2CBB9C-0F2E-4E1F-8D20-663E714D7BA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45633" y="723852"/>
            <a:ext cx="1300734" cy="1300734"/>
          </a:xfrm>
          <a:prstGeom prst="rect">
            <a:avLst/>
          </a:prstGeom>
        </p:spPr>
      </p:pic>
      <p:sp>
        <p:nvSpPr>
          <p:cNvPr id="8" name="矩形 7">
            <a:extLst>
              <a:ext uri="{FF2B5EF4-FFF2-40B4-BE49-F238E27FC236}">
                <a16:creationId xmlns:a16="http://schemas.microsoft.com/office/drawing/2014/main" id="{0D6F963D-057B-4140-96A0-8A22E1A5A963}"/>
              </a:ext>
            </a:extLst>
          </p:cNvPr>
          <p:cNvSpPr/>
          <p:nvPr userDrawn="1"/>
        </p:nvSpPr>
        <p:spPr>
          <a:xfrm>
            <a:off x="5476344" y="4602582"/>
            <a:ext cx="954107" cy="400110"/>
          </a:xfrm>
          <a:prstGeom prst="rect">
            <a:avLst/>
          </a:prstGeom>
        </p:spPr>
        <p:txBody>
          <a:bodyPr wrap="none">
            <a:spAutoFit/>
          </a:bodyPr>
          <a:lstStyle/>
          <a:p>
            <a:r>
              <a:rPr lang="zh-CN" altLang="en-US" sz="2000">
                <a:latin typeface="楷体_GB2312" panose="02010609030101010101" pitchFamily="49" charset="-122"/>
                <a:ea typeface="楷体_GB2312" panose="02010609030101010101" pitchFamily="49" charset="-122"/>
              </a:rPr>
              <a:t>武乐飞</a:t>
            </a:r>
            <a:endParaRPr lang="en-US" altLang="zh-CN" sz="2000">
              <a:latin typeface="楷体_GB2312" panose="02010609030101010101" pitchFamily="49" charset="-122"/>
              <a:ea typeface="楷体_GB2312" panose="02010609030101010101" pitchFamily="49" charset="-122"/>
            </a:endParaRPr>
          </a:p>
        </p:txBody>
      </p:sp>
      <p:sp>
        <p:nvSpPr>
          <p:cNvPr id="9" name="矩形 8">
            <a:extLst>
              <a:ext uri="{FF2B5EF4-FFF2-40B4-BE49-F238E27FC236}">
                <a16:creationId xmlns:a16="http://schemas.microsoft.com/office/drawing/2014/main" id="{DB244662-0C7F-44C7-9B49-F7277880DD23}"/>
              </a:ext>
            </a:extLst>
          </p:cNvPr>
          <p:cNvSpPr/>
          <p:nvPr userDrawn="1"/>
        </p:nvSpPr>
        <p:spPr>
          <a:xfrm>
            <a:off x="5288728" y="5064247"/>
            <a:ext cx="1329338" cy="400110"/>
          </a:xfrm>
          <a:prstGeom prst="rect">
            <a:avLst/>
          </a:prstGeom>
        </p:spPr>
        <p:txBody>
          <a:bodyPr wrap="none">
            <a:spAutoFit/>
          </a:bodyPr>
          <a:lstStyle/>
          <a:p>
            <a:r>
              <a:rPr lang="en-US" altLang="zh-CN" sz="2000">
                <a:latin typeface="Times New Roman" panose="02020603050405020304" pitchFamily="18" charset="0"/>
                <a:cs typeface="Times New Roman" panose="02020603050405020304" pitchFamily="18" charset="0"/>
              </a:rPr>
              <a:t>2022.03.11</a:t>
            </a:r>
          </a:p>
        </p:txBody>
      </p:sp>
    </p:spTree>
    <p:extLst>
      <p:ext uri="{BB962C8B-B14F-4D97-AF65-F5344CB8AC3E}">
        <p14:creationId xmlns:p14="http://schemas.microsoft.com/office/powerpoint/2010/main" val="4932954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4D2CBB9C-0F2E-4E1F-8D20-663E714D7BA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45633" y="723852"/>
            <a:ext cx="1300734" cy="1300734"/>
          </a:xfrm>
          <a:prstGeom prst="rect">
            <a:avLst/>
          </a:prstGeom>
        </p:spPr>
      </p:pic>
    </p:spTree>
    <p:extLst>
      <p:ext uri="{BB962C8B-B14F-4D97-AF65-F5344CB8AC3E}">
        <p14:creationId xmlns:p14="http://schemas.microsoft.com/office/powerpoint/2010/main" val="16027702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3" name="灯片编号占位符 3">
            <a:extLst>
              <a:ext uri="{FF2B5EF4-FFF2-40B4-BE49-F238E27FC236}">
                <a16:creationId xmlns:a16="http://schemas.microsoft.com/office/drawing/2014/main" id="{B4BC4A4D-7BF2-4FE1-A8E3-F7ED84D8887C}"/>
              </a:ext>
            </a:extLst>
          </p:cNvPr>
          <p:cNvSpPr>
            <a:spLocks noGrp="1"/>
          </p:cNvSpPr>
          <p:nvPr>
            <p:ph type="sldNum" sz="quarter" idx="12"/>
          </p:nvPr>
        </p:nvSpPr>
        <p:spPr>
          <a:xfrm>
            <a:off x="11283352" y="298360"/>
            <a:ext cx="744748" cy="365125"/>
          </a:xfrm>
        </p:spPr>
        <p:txBody>
          <a:bodyPr/>
          <a:lstStyle>
            <a:lvl1pPr algn="ctr">
              <a:defRPr sz="1600"/>
            </a:lvl1pPr>
          </a:lstStyle>
          <a:p>
            <a:fld id="{2B55EA8C-D11E-460A-B3EA-929F000B21EE}" type="slidenum">
              <a:rPr lang="zh-CN" altLang="en-US" smtClean="0"/>
              <a:pPr/>
              <a:t>‹#›</a:t>
            </a:fld>
            <a:r>
              <a:rPr lang="en-US" altLang="zh-CN"/>
              <a:t>/56</a:t>
            </a:r>
            <a:endParaRPr lang="zh-CN" altLang="en-US"/>
          </a:p>
        </p:txBody>
      </p:sp>
    </p:spTree>
    <p:extLst>
      <p:ext uri="{BB962C8B-B14F-4D97-AF65-F5344CB8AC3E}">
        <p14:creationId xmlns:p14="http://schemas.microsoft.com/office/powerpoint/2010/main" val="6623845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B4B28AFB-B824-4B8A-B7DA-BB2A35829922}"/>
              </a:ext>
            </a:extLst>
          </p:cNvPr>
          <p:cNvSpPr/>
          <p:nvPr userDrawn="1"/>
        </p:nvSpPr>
        <p:spPr>
          <a:xfrm>
            <a:off x="283038" y="219313"/>
            <a:ext cx="3361818" cy="523220"/>
          </a:xfrm>
          <a:prstGeom prst="rect">
            <a:avLst/>
          </a:prstGeom>
        </p:spPr>
        <p:txBody>
          <a:bodyPr wrap="none">
            <a:spAutoFit/>
          </a:bodyPr>
          <a:lstStyle/>
          <a:p>
            <a:r>
              <a:rPr lang="en-US" altLang="zh-CN" sz="2800">
                <a:latin typeface="Times New Roman" panose="02020603050405020304" pitchFamily="18" charset="0"/>
                <a:cs typeface="Times New Roman" panose="02020603050405020304" pitchFamily="18" charset="0"/>
              </a:rPr>
              <a:t>Sentence Embeddings</a:t>
            </a:r>
            <a:endParaRPr lang="zh-CN" altLang="en-US" sz="28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291964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1_空白">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2243D2B0-1D3A-4B64-842E-A7F64AF959E8}"/>
              </a:ext>
            </a:extLst>
          </p:cNvPr>
          <p:cNvSpPr/>
          <p:nvPr userDrawn="1"/>
        </p:nvSpPr>
        <p:spPr>
          <a:xfrm>
            <a:off x="5319986" y="1762671"/>
            <a:ext cx="1552028" cy="830997"/>
          </a:xfrm>
          <a:prstGeom prst="rect">
            <a:avLst/>
          </a:prstGeom>
        </p:spPr>
        <p:txBody>
          <a:bodyPr wrap="none">
            <a:spAutoFit/>
          </a:bodyPr>
          <a:lstStyle/>
          <a:p>
            <a:r>
              <a:rPr lang="en-US" altLang="zh-CN" sz="4800">
                <a:latin typeface="Times New Roman" panose="02020603050405020304" pitchFamily="18" charset="0"/>
                <a:cs typeface="Times New Roman" panose="02020603050405020304" pitchFamily="18" charset="0"/>
              </a:rPr>
              <a:t>Q&amp;A</a:t>
            </a:r>
            <a:endParaRPr lang="zh-CN" altLang="en-US" sz="4800">
              <a:latin typeface="Times New Roman" panose="02020603050405020304" pitchFamily="18" charset="0"/>
              <a:cs typeface="Times New Roman" panose="02020603050405020304" pitchFamily="18" charset="0"/>
            </a:endParaRPr>
          </a:p>
        </p:txBody>
      </p:sp>
      <p:sp>
        <p:nvSpPr>
          <p:cNvPr id="6" name="灯片编号占位符 3">
            <a:extLst>
              <a:ext uri="{FF2B5EF4-FFF2-40B4-BE49-F238E27FC236}">
                <a16:creationId xmlns:a16="http://schemas.microsoft.com/office/drawing/2014/main" id="{DA82A82D-7332-4F0C-A5E0-61E891E78861}"/>
              </a:ext>
            </a:extLst>
          </p:cNvPr>
          <p:cNvSpPr>
            <a:spLocks noGrp="1"/>
          </p:cNvSpPr>
          <p:nvPr>
            <p:ph type="sldNum" sz="quarter" idx="12"/>
          </p:nvPr>
        </p:nvSpPr>
        <p:spPr>
          <a:xfrm>
            <a:off x="11283352" y="298360"/>
            <a:ext cx="744748" cy="365125"/>
          </a:xfrm>
        </p:spPr>
        <p:txBody>
          <a:bodyPr/>
          <a:lstStyle>
            <a:lvl1pPr algn="ctr">
              <a:defRPr sz="1600"/>
            </a:lvl1pPr>
          </a:lstStyle>
          <a:p>
            <a:fld id="{2B55EA8C-D11E-460A-B3EA-929F000B21EE}" type="slidenum">
              <a:rPr lang="zh-CN" altLang="en-US" smtClean="0"/>
              <a:pPr/>
              <a:t>‹#›</a:t>
            </a:fld>
            <a:r>
              <a:rPr lang="en-US" altLang="zh-CN"/>
              <a:t>/56</a:t>
            </a:r>
            <a:endParaRPr lang="zh-CN" altLang="en-US"/>
          </a:p>
        </p:txBody>
      </p:sp>
    </p:spTree>
    <p:extLst>
      <p:ext uri="{BB962C8B-B14F-4D97-AF65-F5344CB8AC3E}">
        <p14:creationId xmlns:p14="http://schemas.microsoft.com/office/powerpoint/2010/main" val="107413510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413A2068-B686-45E6-93D6-4ED28A264B5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40B38986-69D6-4134-88BD-C1C0D474FFD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37FABC5D-6BF2-48F4-9ED8-C5CA8FC1779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CN" altLang="en-US"/>
          </a:p>
        </p:txBody>
      </p:sp>
      <p:sp>
        <p:nvSpPr>
          <p:cNvPr id="5" name="页脚占位符 4">
            <a:extLst>
              <a:ext uri="{FF2B5EF4-FFF2-40B4-BE49-F238E27FC236}">
                <a16:creationId xmlns:a16="http://schemas.microsoft.com/office/drawing/2014/main" id="{8A765D6B-E8D2-4A49-8B7F-0C84CC2725B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689703FB-B335-4BE8-9415-BEEB44C6DA8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B55EA8C-D11E-460A-B3EA-929F000B21EE}" type="slidenum">
              <a:rPr lang="zh-CN" altLang="en-US" smtClean="0"/>
              <a:t>‹#›</a:t>
            </a:fld>
            <a:endParaRPr lang="zh-CN" altLang="en-US"/>
          </a:p>
        </p:txBody>
      </p:sp>
    </p:spTree>
    <p:extLst>
      <p:ext uri="{BB962C8B-B14F-4D97-AF65-F5344CB8AC3E}">
        <p14:creationId xmlns:p14="http://schemas.microsoft.com/office/powerpoint/2010/main" val="1039225484"/>
      </p:ext>
    </p:extLst>
  </p:cSld>
  <p:clrMap bg1="lt1" tx1="dk1" bg2="lt2" tx2="dk2" accent1="accent1" accent2="accent2" accent3="accent3" accent4="accent4" accent5="accent5" accent6="accent6" hlink="hlink" folHlink="folHlink"/>
  <p:sldLayoutIdLst>
    <p:sldLayoutId id="2147483660" r:id="rId1"/>
    <p:sldLayoutId id="2147483662" r:id="rId2"/>
    <p:sldLayoutId id="2147483658" r:id="rId3"/>
    <p:sldLayoutId id="2147483661" r:id="rId4"/>
    <p:sldLayoutId id="2147483659" r:id="rId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28.png"/></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image" Target="../media/image3.jpeg"/></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6.xml"/><Relationship Id="rId1" Type="http://schemas.openxmlformats.org/officeDocument/2006/relationships/slideLayout" Target="../slideLayouts/slideLayout3.xml"/><Relationship Id="rId5" Type="http://schemas.openxmlformats.org/officeDocument/2006/relationships/image" Target="../media/image10.png"/><Relationship Id="rId4" Type="http://schemas.openxmlformats.org/officeDocument/2006/relationships/image" Target="../media/image30.png"/></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9.xml"/><Relationship Id="rId1" Type="http://schemas.openxmlformats.org/officeDocument/2006/relationships/slideLayout" Target="../slideLayouts/slideLayout3.xml"/><Relationship Id="rId4" Type="http://schemas.openxmlformats.org/officeDocument/2006/relationships/image" Target="../media/image32.png"/></Relationships>
</file>

<file path=ppt/slides/_rels/slide3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1.xml"/><Relationship Id="rId1" Type="http://schemas.openxmlformats.org/officeDocument/2006/relationships/slideLayout" Target="../slideLayouts/slideLayout3.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3.png"/></Relationships>
</file>

<file path=ppt/slides/_rels/slide3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4.xml"/><Relationship Id="rId1" Type="http://schemas.openxmlformats.org/officeDocument/2006/relationships/slideLayout" Target="../slideLayouts/slideLayout3.xml"/><Relationship Id="rId4" Type="http://schemas.openxmlformats.org/officeDocument/2006/relationships/image" Target="../media/image39.png"/></Relationships>
</file>

<file path=ppt/slides/_rels/slide3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5.jpeg"/></Relationships>
</file>

<file path=ppt/slides/_rels/slide4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37.xml"/><Relationship Id="rId1" Type="http://schemas.openxmlformats.org/officeDocument/2006/relationships/slideLayout" Target="../slideLayouts/slideLayout3.xml"/><Relationship Id="rId4" Type="http://schemas.openxmlformats.org/officeDocument/2006/relationships/image" Target="../media/image44.png"/></Relationships>
</file>

<file path=ppt/slides/_rels/slide43.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hyperlink" Target="https://zhuanlan.zhihu.com/p/381354026" TargetMode="External"/><Relationship Id="rId7" Type="http://schemas.openxmlformats.org/officeDocument/2006/relationships/hyperlink" Target="https://distill.pub/" TargetMode="External"/><Relationship Id="rId2" Type="http://schemas.openxmlformats.org/officeDocument/2006/relationships/hyperlink" Target="https://zhuanlan.zhihu.com/p/346686467" TargetMode="External"/><Relationship Id="rId1" Type="http://schemas.openxmlformats.org/officeDocument/2006/relationships/slideLayout" Target="../slideLayouts/slideLayout5.xml"/><Relationship Id="rId6" Type="http://schemas.openxmlformats.org/officeDocument/2006/relationships/hyperlink" Target="https://aclanthology.org/" TargetMode="External"/><Relationship Id="rId5" Type="http://schemas.openxmlformats.org/officeDocument/2006/relationships/hyperlink" Target="https://zhuanlan.zhihu.com/p/393515827" TargetMode="External"/><Relationship Id="rId4" Type="http://schemas.openxmlformats.org/officeDocument/2006/relationships/hyperlink" Target="https://zhuanlan.zhihu.com/p/367290573" TargetMode="Externa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D7A7F5F4-8BF5-4AF0-9139-259AED1D5371}"/>
              </a:ext>
            </a:extLst>
          </p:cNvPr>
          <p:cNvSpPr/>
          <p:nvPr/>
        </p:nvSpPr>
        <p:spPr>
          <a:xfrm>
            <a:off x="597380" y="3044280"/>
            <a:ext cx="10997241" cy="769441"/>
          </a:xfrm>
          <a:prstGeom prst="rect">
            <a:avLst/>
          </a:prstGeom>
        </p:spPr>
        <p:txBody>
          <a:bodyPr wrap="none">
            <a:spAutoFit/>
          </a:bodyPr>
          <a:lstStyle/>
          <a:p>
            <a:r>
              <a:rPr lang="en-US" altLang="zh-CN" sz="4400">
                <a:latin typeface="Adobe Caslon Pro Bold" panose="0205070206050A020403" pitchFamily="18" charset="0"/>
              </a:rPr>
              <a:t>Contrastive Learning and Applicationin NLP</a:t>
            </a:r>
            <a:endParaRPr lang="zh-CN" altLang="en-US" sz="4400">
              <a:latin typeface="Adobe Caslon Pro Bold" panose="0205070206050A020403" pitchFamily="18" charset="0"/>
            </a:endParaRPr>
          </a:p>
        </p:txBody>
      </p:sp>
      <p:sp>
        <p:nvSpPr>
          <p:cNvPr id="3" name="矩形 2">
            <a:extLst>
              <a:ext uri="{FF2B5EF4-FFF2-40B4-BE49-F238E27FC236}">
                <a16:creationId xmlns:a16="http://schemas.microsoft.com/office/drawing/2014/main" id="{22EF6FB1-5573-4A5C-9AB7-9FDC6E307C2C}"/>
              </a:ext>
            </a:extLst>
          </p:cNvPr>
          <p:cNvSpPr/>
          <p:nvPr/>
        </p:nvSpPr>
        <p:spPr>
          <a:xfrm>
            <a:off x="5618947" y="4602582"/>
            <a:ext cx="954107" cy="400110"/>
          </a:xfrm>
          <a:prstGeom prst="rect">
            <a:avLst/>
          </a:prstGeom>
        </p:spPr>
        <p:txBody>
          <a:bodyPr wrap="none">
            <a:spAutoFit/>
          </a:bodyPr>
          <a:lstStyle/>
          <a:p>
            <a:r>
              <a:rPr lang="zh-CN" altLang="en-US" sz="2000">
                <a:latin typeface="楷体_GB2312" panose="02010609030101010101" pitchFamily="49" charset="-122"/>
                <a:ea typeface="楷体_GB2312" panose="02010609030101010101" pitchFamily="49" charset="-122"/>
              </a:rPr>
              <a:t>武乐飞</a:t>
            </a:r>
            <a:endParaRPr lang="en-US" altLang="zh-CN" sz="2000">
              <a:latin typeface="楷体_GB2312" panose="02010609030101010101" pitchFamily="49" charset="-122"/>
              <a:ea typeface="楷体_GB2312" panose="02010609030101010101" pitchFamily="49" charset="-122"/>
            </a:endParaRPr>
          </a:p>
        </p:txBody>
      </p:sp>
      <p:sp>
        <p:nvSpPr>
          <p:cNvPr id="4" name="矩形 3">
            <a:extLst>
              <a:ext uri="{FF2B5EF4-FFF2-40B4-BE49-F238E27FC236}">
                <a16:creationId xmlns:a16="http://schemas.microsoft.com/office/drawing/2014/main" id="{4B689690-5793-484B-B75E-CCB181D66F4D}"/>
              </a:ext>
            </a:extLst>
          </p:cNvPr>
          <p:cNvSpPr/>
          <p:nvPr/>
        </p:nvSpPr>
        <p:spPr>
          <a:xfrm>
            <a:off x="5431331" y="5064247"/>
            <a:ext cx="1329338" cy="400110"/>
          </a:xfrm>
          <a:prstGeom prst="rect">
            <a:avLst/>
          </a:prstGeom>
        </p:spPr>
        <p:txBody>
          <a:bodyPr wrap="none">
            <a:spAutoFit/>
          </a:bodyPr>
          <a:lstStyle/>
          <a:p>
            <a:r>
              <a:rPr lang="en-US" altLang="zh-CN" sz="2000">
                <a:latin typeface="Times New Roman" panose="02020603050405020304" pitchFamily="18" charset="0"/>
                <a:cs typeface="Times New Roman" panose="02020603050405020304" pitchFamily="18" charset="0"/>
              </a:rPr>
              <a:t>2022.03.11</a:t>
            </a:r>
          </a:p>
        </p:txBody>
      </p:sp>
    </p:spTree>
    <p:extLst>
      <p:ext uri="{BB962C8B-B14F-4D97-AF65-F5344CB8AC3E}">
        <p14:creationId xmlns:p14="http://schemas.microsoft.com/office/powerpoint/2010/main" val="31890542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02289D28-451F-453C-8212-4FEA9E7F4576}"/>
              </a:ext>
            </a:extLst>
          </p:cNvPr>
          <p:cNvSpPr/>
          <p:nvPr/>
        </p:nvSpPr>
        <p:spPr>
          <a:xfrm>
            <a:off x="283038" y="219313"/>
            <a:ext cx="8606843" cy="584775"/>
          </a:xfrm>
          <a:prstGeom prst="rect">
            <a:avLst/>
          </a:prstGeom>
        </p:spPr>
        <p:txBody>
          <a:bodyPr wrap="none">
            <a:spAutoFit/>
          </a:bodyPr>
          <a:lstStyle/>
          <a:p>
            <a:r>
              <a:rPr lang="zh-CN" altLang="en-US" sz="3200">
                <a:latin typeface="Times New Roman" panose="02020603050405020304" pitchFamily="18" charset="0"/>
                <a:cs typeface="Times New Roman" panose="02020603050405020304" pitchFamily="18" charset="0"/>
              </a:rPr>
              <a:t>对比学习</a:t>
            </a:r>
            <a:r>
              <a:rPr lang="en-US" altLang="zh-CN" sz="3200">
                <a:latin typeface="Times New Roman" panose="02020603050405020304" pitchFamily="18" charset="0"/>
                <a:cs typeface="Times New Roman" panose="02020603050405020304" pitchFamily="18" charset="0"/>
              </a:rPr>
              <a:t>(Contrastive Learning) - </a:t>
            </a:r>
            <a:r>
              <a:rPr lang="zh-CN" altLang="en-US" sz="3200">
                <a:latin typeface="Times New Roman" panose="02020603050405020304" pitchFamily="18" charset="0"/>
                <a:cs typeface="Times New Roman" panose="02020603050405020304" pitchFamily="18" charset="0"/>
              </a:rPr>
              <a:t>以</a:t>
            </a:r>
            <a:r>
              <a:rPr lang="en-US" altLang="zh-CN" sz="3200">
                <a:latin typeface="Times New Roman" panose="02020603050405020304" pitchFamily="18" charset="0"/>
                <a:cs typeface="Times New Roman" panose="02020603050405020304" pitchFamily="18" charset="0"/>
              </a:rPr>
              <a:t>SimCLR</a:t>
            </a:r>
            <a:r>
              <a:rPr lang="zh-CN" altLang="en-US" sz="3200">
                <a:latin typeface="Times New Roman" panose="02020603050405020304" pitchFamily="18" charset="0"/>
                <a:cs typeface="Times New Roman" panose="02020603050405020304" pitchFamily="18" charset="0"/>
              </a:rPr>
              <a:t>为例</a:t>
            </a:r>
          </a:p>
        </p:txBody>
      </p:sp>
      <p:sp>
        <p:nvSpPr>
          <p:cNvPr id="9" name="矩形 8">
            <a:extLst>
              <a:ext uri="{FF2B5EF4-FFF2-40B4-BE49-F238E27FC236}">
                <a16:creationId xmlns:a16="http://schemas.microsoft.com/office/drawing/2014/main" id="{266656D4-2654-41B4-AA5A-D500C16E2A05}"/>
              </a:ext>
            </a:extLst>
          </p:cNvPr>
          <p:cNvSpPr/>
          <p:nvPr/>
        </p:nvSpPr>
        <p:spPr>
          <a:xfrm>
            <a:off x="748145" y="1119161"/>
            <a:ext cx="10492488" cy="966931"/>
          </a:xfrm>
          <a:prstGeom prst="rect">
            <a:avLst/>
          </a:prstGeom>
        </p:spPr>
        <p:txBody>
          <a:bodyPr wrap="square">
            <a:spAutoFit/>
          </a:bodyPr>
          <a:lstStyle/>
          <a:p>
            <a:pPr indent="457200">
              <a:lnSpc>
                <a:spcPct val="150000"/>
              </a:lnSpc>
            </a:pPr>
            <a:r>
              <a:rPr lang="zh-CN" altLang="en-US" sz="2000">
                <a:solidFill>
                  <a:srgbClr val="121212"/>
                </a:solidFill>
                <a:latin typeface="Times New Roman" panose="02020603050405020304" pitchFamily="18" charset="0"/>
                <a:cs typeface="Times New Roman" panose="02020603050405020304" pitchFamily="18" charset="0"/>
              </a:rPr>
              <a:t>构造一个表示学习系统，通过它将训练数据投影到某个表示空间内，并采取一定的方法，使得正例距离能够比较近，负例距离比较远。</a:t>
            </a:r>
            <a:endParaRPr lang="en-US" altLang="zh-CN" sz="2000">
              <a:solidFill>
                <a:srgbClr val="121212"/>
              </a:solidFill>
              <a:latin typeface="Times New Roman" panose="02020603050405020304" pitchFamily="18" charset="0"/>
              <a:cs typeface="Times New Roman" panose="02020603050405020304" pitchFamily="18" charset="0"/>
            </a:endParaRPr>
          </a:p>
        </p:txBody>
      </p:sp>
      <p:pic>
        <p:nvPicPr>
          <p:cNvPr id="17" name="图片 16">
            <a:extLst>
              <a:ext uri="{FF2B5EF4-FFF2-40B4-BE49-F238E27FC236}">
                <a16:creationId xmlns:a16="http://schemas.microsoft.com/office/drawing/2014/main" id="{DC88E515-5F14-4523-BF88-70B25E0C251B}"/>
              </a:ext>
            </a:extLst>
          </p:cNvPr>
          <p:cNvPicPr>
            <a:picLocks noChangeAspect="1"/>
          </p:cNvPicPr>
          <p:nvPr/>
        </p:nvPicPr>
        <p:blipFill>
          <a:blip r:embed="rId3"/>
          <a:stretch>
            <a:fillRect/>
          </a:stretch>
        </p:blipFill>
        <p:spPr>
          <a:xfrm>
            <a:off x="2744106" y="2175912"/>
            <a:ext cx="7216110" cy="3917593"/>
          </a:xfrm>
          <a:prstGeom prst="rect">
            <a:avLst/>
          </a:prstGeom>
        </p:spPr>
      </p:pic>
      <p:sp>
        <p:nvSpPr>
          <p:cNvPr id="3" name="矩形 2">
            <a:extLst>
              <a:ext uri="{FF2B5EF4-FFF2-40B4-BE49-F238E27FC236}">
                <a16:creationId xmlns:a16="http://schemas.microsoft.com/office/drawing/2014/main" id="{2F7D7F9A-6914-44A7-B020-41434DB4F64A}"/>
              </a:ext>
            </a:extLst>
          </p:cNvPr>
          <p:cNvSpPr/>
          <p:nvPr/>
        </p:nvSpPr>
        <p:spPr>
          <a:xfrm>
            <a:off x="5914416" y="2762657"/>
            <a:ext cx="457201" cy="2976182"/>
          </a:xfrm>
          <a:prstGeom prst="rect">
            <a:avLst/>
          </a:prstGeom>
          <a:solidFill>
            <a:schemeClr val="accent1">
              <a:alpha val="2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457CCEAF-B7C7-4C38-8FFB-B754C9698D73}"/>
              </a:ext>
            </a:extLst>
          </p:cNvPr>
          <p:cNvSpPr/>
          <p:nvPr/>
        </p:nvSpPr>
        <p:spPr>
          <a:xfrm>
            <a:off x="918910" y="6238359"/>
            <a:ext cx="6493567" cy="369332"/>
          </a:xfrm>
          <a:prstGeom prst="rect">
            <a:avLst/>
          </a:prstGeom>
        </p:spPr>
        <p:txBody>
          <a:bodyPr wrap="square">
            <a:spAutoFit/>
          </a:bodyPr>
          <a:lstStyle/>
          <a:p>
            <a:pPr marL="285750" indent="-285750">
              <a:buFont typeface="Wingdings" panose="05000000000000000000" pitchFamily="2" charset="2"/>
              <a:buChar char="p"/>
            </a:pPr>
            <a:r>
              <a:rPr lang="zh-CN" altLang="en-US"/>
              <a:t>中间结果，</a:t>
            </a:r>
            <a:r>
              <a:rPr lang="en-US" altLang="zh-CN"/>
              <a:t>h</a:t>
            </a:r>
            <a:r>
              <a:rPr lang="en-US" altLang="zh-CN" baseline="-25000"/>
              <a:t>i</a:t>
            </a:r>
            <a:endParaRPr lang="zh-CN" altLang="en-US" baseline="-25000"/>
          </a:p>
        </p:txBody>
      </p:sp>
      <p:sp>
        <p:nvSpPr>
          <p:cNvPr id="4" name="灯片编号占位符 3">
            <a:extLst>
              <a:ext uri="{FF2B5EF4-FFF2-40B4-BE49-F238E27FC236}">
                <a16:creationId xmlns:a16="http://schemas.microsoft.com/office/drawing/2014/main" id="{D7A8EFAD-75AA-462B-A9D9-7D1462A098AC}"/>
              </a:ext>
            </a:extLst>
          </p:cNvPr>
          <p:cNvSpPr>
            <a:spLocks noGrp="1"/>
          </p:cNvSpPr>
          <p:nvPr>
            <p:ph type="sldNum" sz="quarter" idx="12"/>
          </p:nvPr>
        </p:nvSpPr>
        <p:spPr/>
        <p:txBody>
          <a:bodyPr/>
          <a:lstStyle/>
          <a:p>
            <a:fld id="{2B55EA8C-D11E-460A-B3EA-929F000B21EE}" type="slidenum">
              <a:rPr lang="zh-CN" altLang="en-US" smtClean="0"/>
              <a:pPr/>
              <a:t>10</a:t>
            </a:fld>
            <a:r>
              <a:rPr lang="en-US" altLang="zh-CN"/>
              <a:t>/56</a:t>
            </a:r>
            <a:endParaRPr lang="zh-CN" altLang="en-US"/>
          </a:p>
        </p:txBody>
      </p:sp>
    </p:spTree>
    <p:extLst>
      <p:ext uri="{BB962C8B-B14F-4D97-AF65-F5344CB8AC3E}">
        <p14:creationId xmlns:p14="http://schemas.microsoft.com/office/powerpoint/2010/main" val="41829287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02289D28-451F-453C-8212-4FEA9E7F4576}"/>
              </a:ext>
            </a:extLst>
          </p:cNvPr>
          <p:cNvSpPr/>
          <p:nvPr/>
        </p:nvSpPr>
        <p:spPr>
          <a:xfrm>
            <a:off x="283038" y="219313"/>
            <a:ext cx="8606843" cy="584775"/>
          </a:xfrm>
          <a:prstGeom prst="rect">
            <a:avLst/>
          </a:prstGeom>
        </p:spPr>
        <p:txBody>
          <a:bodyPr wrap="none">
            <a:spAutoFit/>
          </a:bodyPr>
          <a:lstStyle/>
          <a:p>
            <a:r>
              <a:rPr lang="zh-CN" altLang="en-US" sz="3200">
                <a:latin typeface="Times New Roman" panose="02020603050405020304" pitchFamily="18" charset="0"/>
                <a:cs typeface="Times New Roman" panose="02020603050405020304" pitchFamily="18" charset="0"/>
              </a:rPr>
              <a:t>对比学习</a:t>
            </a:r>
            <a:r>
              <a:rPr lang="en-US" altLang="zh-CN" sz="3200">
                <a:latin typeface="Times New Roman" panose="02020603050405020304" pitchFamily="18" charset="0"/>
                <a:cs typeface="Times New Roman" panose="02020603050405020304" pitchFamily="18" charset="0"/>
              </a:rPr>
              <a:t>(Contrastive Learning) - </a:t>
            </a:r>
            <a:r>
              <a:rPr lang="zh-CN" altLang="en-US" sz="3200">
                <a:latin typeface="Times New Roman" panose="02020603050405020304" pitchFamily="18" charset="0"/>
                <a:cs typeface="Times New Roman" panose="02020603050405020304" pitchFamily="18" charset="0"/>
              </a:rPr>
              <a:t>以</a:t>
            </a:r>
            <a:r>
              <a:rPr lang="en-US" altLang="zh-CN" sz="3200">
                <a:latin typeface="Times New Roman" panose="02020603050405020304" pitchFamily="18" charset="0"/>
                <a:cs typeface="Times New Roman" panose="02020603050405020304" pitchFamily="18" charset="0"/>
              </a:rPr>
              <a:t>SimCLR</a:t>
            </a:r>
            <a:r>
              <a:rPr lang="zh-CN" altLang="en-US" sz="3200">
                <a:latin typeface="Times New Roman" panose="02020603050405020304" pitchFamily="18" charset="0"/>
                <a:cs typeface="Times New Roman" panose="02020603050405020304" pitchFamily="18" charset="0"/>
              </a:rPr>
              <a:t>为例</a:t>
            </a:r>
          </a:p>
        </p:txBody>
      </p:sp>
      <p:sp>
        <p:nvSpPr>
          <p:cNvPr id="9" name="矩形 8">
            <a:extLst>
              <a:ext uri="{FF2B5EF4-FFF2-40B4-BE49-F238E27FC236}">
                <a16:creationId xmlns:a16="http://schemas.microsoft.com/office/drawing/2014/main" id="{266656D4-2654-41B4-AA5A-D500C16E2A05}"/>
              </a:ext>
            </a:extLst>
          </p:cNvPr>
          <p:cNvSpPr/>
          <p:nvPr/>
        </p:nvSpPr>
        <p:spPr>
          <a:xfrm>
            <a:off x="748145" y="1119161"/>
            <a:ext cx="10492488" cy="966931"/>
          </a:xfrm>
          <a:prstGeom prst="rect">
            <a:avLst/>
          </a:prstGeom>
        </p:spPr>
        <p:txBody>
          <a:bodyPr wrap="square">
            <a:spAutoFit/>
          </a:bodyPr>
          <a:lstStyle/>
          <a:p>
            <a:pPr indent="457200">
              <a:lnSpc>
                <a:spcPct val="150000"/>
              </a:lnSpc>
            </a:pPr>
            <a:r>
              <a:rPr lang="zh-CN" altLang="en-US" sz="2000">
                <a:solidFill>
                  <a:srgbClr val="121212"/>
                </a:solidFill>
                <a:latin typeface="Times New Roman" panose="02020603050405020304" pitchFamily="18" charset="0"/>
                <a:cs typeface="Times New Roman" panose="02020603050405020304" pitchFamily="18" charset="0"/>
              </a:rPr>
              <a:t>构造一个表示学习系统，通过它将训练数据投影到某个表示空间内，并采取一定的方法，使得正例距离能够比较近，负例距离比较远。</a:t>
            </a:r>
            <a:endParaRPr lang="en-US" altLang="zh-CN" sz="2000">
              <a:solidFill>
                <a:srgbClr val="121212"/>
              </a:solidFill>
              <a:latin typeface="Times New Roman" panose="02020603050405020304" pitchFamily="18" charset="0"/>
              <a:cs typeface="Times New Roman" panose="02020603050405020304" pitchFamily="18" charset="0"/>
            </a:endParaRPr>
          </a:p>
        </p:txBody>
      </p:sp>
      <p:pic>
        <p:nvPicPr>
          <p:cNvPr id="17" name="图片 16">
            <a:extLst>
              <a:ext uri="{FF2B5EF4-FFF2-40B4-BE49-F238E27FC236}">
                <a16:creationId xmlns:a16="http://schemas.microsoft.com/office/drawing/2014/main" id="{DC88E515-5F14-4523-BF88-70B25E0C251B}"/>
              </a:ext>
            </a:extLst>
          </p:cNvPr>
          <p:cNvPicPr>
            <a:picLocks noChangeAspect="1"/>
          </p:cNvPicPr>
          <p:nvPr/>
        </p:nvPicPr>
        <p:blipFill>
          <a:blip r:embed="rId3"/>
          <a:stretch>
            <a:fillRect/>
          </a:stretch>
        </p:blipFill>
        <p:spPr>
          <a:xfrm>
            <a:off x="2744106" y="2175912"/>
            <a:ext cx="7216110" cy="3917593"/>
          </a:xfrm>
          <a:prstGeom prst="rect">
            <a:avLst/>
          </a:prstGeom>
        </p:spPr>
      </p:pic>
      <p:sp>
        <p:nvSpPr>
          <p:cNvPr id="3" name="矩形 2">
            <a:extLst>
              <a:ext uri="{FF2B5EF4-FFF2-40B4-BE49-F238E27FC236}">
                <a16:creationId xmlns:a16="http://schemas.microsoft.com/office/drawing/2014/main" id="{2F7D7F9A-6914-44A7-B020-41434DB4F64A}"/>
              </a:ext>
            </a:extLst>
          </p:cNvPr>
          <p:cNvSpPr/>
          <p:nvPr/>
        </p:nvSpPr>
        <p:spPr>
          <a:xfrm>
            <a:off x="6352161" y="2762657"/>
            <a:ext cx="671210" cy="3103122"/>
          </a:xfrm>
          <a:prstGeom prst="rect">
            <a:avLst/>
          </a:prstGeom>
          <a:solidFill>
            <a:schemeClr val="accent1">
              <a:alpha val="2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457CCEAF-B7C7-4C38-8FFB-B754C9698D73}"/>
              </a:ext>
            </a:extLst>
          </p:cNvPr>
          <p:cNvSpPr/>
          <p:nvPr/>
        </p:nvSpPr>
        <p:spPr>
          <a:xfrm>
            <a:off x="918910" y="6238359"/>
            <a:ext cx="6493567" cy="369332"/>
          </a:xfrm>
          <a:prstGeom prst="rect">
            <a:avLst/>
          </a:prstGeom>
        </p:spPr>
        <p:txBody>
          <a:bodyPr wrap="square">
            <a:spAutoFit/>
          </a:bodyPr>
          <a:lstStyle/>
          <a:p>
            <a:pPr marL="285750" indent="-285750">
              <a:buFont typeface="Wingdings" panose="05000000000000000000" pitchFamily="2" charset="2"/>
              <a:buChar char="p"/>
            </a:pPr>
            <a:r>
              <a:rPr lang="zh-CN" altLang="en-US"/>
              <a:t>一个非线性变换结构</a:t>
            </a:r>
            <a:r>
              <a:rPr lang="en-US" altLang="zh-CN"/>
              <a:t>Projector</a:t>
            </a:r>
            <a:r>
              <a:rPr lang="zh-CN" altLang="en-US"/>
              <a:t>，两层</a:t>
            </a:r>
            <a:r>
              <a:rPr lang="en-US" altLang="zh-CN"/>
              <a:t>MLP</a:t>
            </a:r>
            <a:endParaRPr lang="zh-CN" altLang="en-US"/>
          </a:p>
        </p:txBody>
      </p:sp>
      <p:sp>
        <p:nvSpPr>
          <p:cNvPr id="5" name="灯片编号占位符 4">
            <a:extLst>
              <a:ext uri="{FF2B5EF4-FFF2-40B4-BE49-F238E27FC236}">
                <a16:creationId xmlns:a16="http://schemas.microsoft.com/office/drawing/2014/main" id="{84DDD409-9A39-4753-848B-63714A3428CE}"/>
              </a:ext>
            </a:extLst>
          </p:cNvPr>
          <p:cNvSpPr>
            <a:spLocks noGrp="1"/>
          </p:cNvSpPr>
          <p:nvPr>
            <p:ph type="sldNum" sz="quarter" idx="12"/>
          </p:nvPr>
        </p:nvSpPr>
        <p:spPr/>
        <p:txBody>
          <a:bodyPr/>
          <a:lstStyle/>
          <a:p>
            <a:fld id="{2B55EA8C-D11E-460A-B3EA-929F000B21EE}" type="slidenum">
              <a:rPr lang="zh-CN" altLang="en-US" smtClean="0"/>
              <a:pPr/>
              <a:t>11</a:t>
            </a:fld>
            <a:r>
              <a:rPr lang="en-US" altLang="zh-CN"/>
              <a:t>/56</a:t>
            </a:r>
            <a:endParaRPr lang="zh-CN" altLang="en-US"/>
          </a:p>
        </p:txBody>
      </p:sp>
    </p:spTree>
    <p:extLst>
      <p:ext uri="{BB962C8B-B14F-4D97-AF65-F5344CB8AC3E}">
        <p14:creationId xmlns:p14="http://schemas.microsoft.com/office/powerpoint/2010/main" val="20229001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02289D28-451F-453C-8212-4FEA9E7F4576}"/>
              </a:ext>
            </a:extLst>
          </p:cNvPr>
          <p:cNvSpPr/>
          <p:nvPr/>
        </p:nvSpPr>
        <p:spPr>
          <a:xfrm>
            <a:off x="283038" y="219313"/>
            <a:ext cx="8606843" cy="584775"/>
          </a:xfrm>
          <a:prstGeom prst="rect">
            <a:avLst/>
          </a:prstGeom>
        </p:spPr>
        <p:txBody>
          <a:bodyPr wrap="none">
            <a:spAutoFit/>
          </a:bodyPr>
          <a:lstStyle/>
          <a:p>
            <a:r>
              <a:rPr lang="zh-CN" altLang="en-US" sz="3200">
                <a:latin typeface="Times New Roman" panose="02020603050405020304" pitchFamily="18" charset="0"/>
                <a:cs typeface="Times New Roman" panose="02020603050405020304" pitchFamily="18" charset="0"/>
              </a:rPr>
              <a:t>对比学习</a:t>
            </a:r>
            <a:r>
              <a:rPr lang="en-US" altLang="zh-CN" sz="3200">
                <a:latin typeface="Times New Roman" panose="02020603050405020304" pitchFamily="18" charset="0"/>
                <a:cs typeface="Times New Roman" panose="02020603050405020304" pitchFamily="18" charset="0"/>
              </a:rPr>
              <a:t>(Contrastive Learning) - </a:t>
            </a:r>
            <a:r>
              <a:rPr lang="zh-CN" altLang="en-US" sz="3200">
                <a:latin typeface="Times New Roman" panose="02020603050405020304" pitchFamily="18" charset="0"/>
                <a:cs typeface="Times New Roman" panose="02020603050405020304" pitchFamily="18" charset="0"/>
              </a:rPr>
              <a:t>以</a:t>
            </a:r>
            <a:r>
              <a:rPr lang="en-US" altLang="zh-CN" sz="3200">
                <a:latin typeface="Times New Roman" panose="02020603050405020304" pitchFamily="18" charset="0"/>
                <a:cs typeface="Times New Roman" panose="02020603050405020304" pitchFamily="18" charset="0"/>
              </a:rPr>
              <a:t>SimCLR</a:t>
            </a:r>
            <a:r>
              <a:rPr lang="zh-CN" altLang="en-US" sz="3200">
                <a:latin typeface="Times New Roman" panose="02020603050405020304" pitchFamily="18" charset="0"/>
                <a:cs typeface="Times New Roman" panose="02020603050405020304" pitchFamily="18" charset="0"/>
              </a:rPr>
              <a:t>为例</a:t>
            </a:r>
          </a:p>
        </p:txBody>
      </p:sp>
      <p:sp>
        <p:nvSpPr>
          <p:cNvPr id="9" name="矩形 8">
            <a:extLst>
              <a:ext uri="{FF2B5EF4-FFF2-40B4-BE49-F238E27FC236}">
                <a16:creationId xmlns:a16="http://schemas.microsoft.com/office/drawing/2014/main" id="{266656D4-2654-41B4-AA5A-D500C16E2A05}"/>
              </a:ext>
            </a:extLst>
          </p:cNvPr>
          <p:cNvSpPr/>
          <p:nvPr/>
        </p:nvSpPr>
        <p:spPr>
          <a:xfrm>
            <a:off x="748145" y="1119161"/>
            <a:ext cx="10492488" cy="966931"/>
          </a:xfrm>
          <a:prstGeom prst="rect">
            <a:avLst/>
          </a:prstGeom>
        </p:spPr>
        <p:txBody>
          <a:bodyPr wrap="square">
            <a:spAutoFit/>
          </a:bodyPr>
          <a:lstStyle/>
          <a:p>
            <a:pPr indent="457200">
              <a:lnSpc>
                <a:spcPct val="150000"/>
              </a:lnSpc>
            </a:pPr>
            <a:r>
              <a:rPr lang="zh-CN" altLang="en-US" sz="2000">
                <a:solidFill>
                  <a:srgbClr val="121212"/>
                </a:solidFill>
                <a:latin typeface="Times New Roman" panose="02020603050405020304" pitchFamily="18" charset="0"/>
                <a:cs typeface="Times New Roman" panose="02020603050405020304" pitchFamily="18" charset="0"/>
              </a:rPr>
              <a:t>构造一个表示学习系统，通过它将训练数据投影到某个表示空间内，并采取一定的方法，使得正例距离能够比较近，负例距离比较远。</a:t>
            </a:r>
            <a:endParaRPr lang="en-US" altLang="zh-CN" sz="2000">
              <a:solidFill>
                <a:srgbClr val="121212"/>
              </a:solidFill>
              <a:latin typeface="Times New Roman" panose="02020603050405020304" pitchFamily="18" charset="0"/>
              <a:cs typeface="Times New Roman" panose="02020603050405020304" pitchFamily="18" charset="0"/>
            </a:endParaRPr>
          </a:p>
        </p:txBody>
      </p:sp>
      <p:pic>
        <p:nvPicPr>
          <p:cNvPr id="17" name="图片 16">
            <a:extLst>
              <a:ext uri="{FF2B5EF4-FFF2-40B4-BE49-F238E27FC236}">
                <a16:creationId xmlns:a16="http://schemas.microsoft.com/office/drawing/2014/main" id="{DC88E515-5F14-4523-BF88-70B25E0C251B}"/>
              </a:ext>
            </a:extLst>
          </p:cNvPr>
          <p:cNvPicPr>
            <a:picLocks noChangeAspect="1"/>
          </p:cNvPicPr>
          <p:nvPr/>
        </p:nvPicPr>
        <p:blipFill>
          <a:blip r:embed="rId3"/>
          <a:stretch>
            <a:fillRect/>
          </a:stretch>
        </p:blipFill>
        <p:spPr>
          <a:xfrm>
            <a:off x="2744106" y="2175912"/>
            <a:ext cx="7216110" cy="3917593"/>
          </a:xfrm>
          <a:prstGeom prst="rect">
            <a:avLst/>
          </a:prstGeom>
        </p:spPr>
      </p:pic>
      <p:sp>
        <p:nvSpPr>
          <p:cNvPr id="3" name="矩形 2">
            <a:extLst>
              <a:ext uri="{FF2B5EF4-FFF2-40B4-BE49-F238E27FC236}">
                <a16:creationId xmlns:a16="http://schemas.microsoft.com/office/drawing/2014/main" id="{2F7D7F9A-6914-44A7-B020-41434DB4F64A}"/>
              </a:ext>
            </a:extLst>
          </p:cNvPr>
          <p:cNvSpPr/>
          <p:nvPr/>
        </p:nvSpPr>
        <p:spPr>
          <a:xfrm>
            <a:off x="7013642" y="2762657"/>
            <a:ext cx="466928" cy="2869658"/>
          </a:xfrm>
          <a:prstGeom prst="rect">
            <a:avLst/>
          </a:prstGeom>
          <a:solidFill>
            <a:schemeClr val="accent1">
              <a:alpha val="2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FAF50D4F-1F84-4FE9-90AD-CB5DDAFA660A}"/>
              </a:ext>
            </a:extLst>
          </p:cNvPr>
          <p:cNvSpPr/>
          <p:nvPr/>
        </p:nvSpPr>
        <p:spPr>
          <a:xfrm>
            <a:off x="918910" y="6238359"/>
            <a:ext cx="6493567" cy="369332"/>
          </a:xfrm>
          <a:prstGeom prst="rect">
            <a:avLst/>
          </a:prstGeom>
        </p:spPr>
        <p:txBody>
          <a:bodyPr wrap="square">
            <a:spAutoFit/>
          </a:bodyPr>
          <a:lstStyle/>
          <a:p>
            <a:pPr marL="285750" indent="-285750">
              <a:buFont typeface="Wingdings" panose="05000000000000000000" pitchFamily="2" charset="2"/>
              <a:buChar char="p"/>
            </a:pPr>
            <a:r>
              <a:rPr lang="en-US" altLang="zh-CN"/>
              <a:t>Projector</a:t>
            </a:r>
            <a:r>
              <a:rPr lang="zh-CN" altLang="en-US"/>
              <a:t>输出，</a:t>
            </a:r>
            <a:r>
              <a:rPr lang="en-US" altLang="zh-CN"/>
              <a:t>Z</a:t>
            </a:r>
            <a:r>
              <a:rPr lang="en-US" altLang="zh-CN" baseline="-25000"/>
              <a:t>i</a:t>
            </a:r>
            <a:endParaRPr lang="zh-CN" altLang="en-US" baseline="-25000"/>
          </a:p>
        </p:txBody>
      </p:sp>
      <p:sp>
        <p:nvSpPr>
          <p:cNvPr id="4" name="灯片编号占位符 3">
            <a:extLst>
              <a:ext uri="{FF2B5EF4-FFF2-40B4-BE49-F238E27FC236}">
                <a16:creationId xmlns:a16="http://schemas.microsoft.com/office/drawing/2014/main" id="{6157E0D9-80D0-4662-962B-D93A651B5956}"/>
              </a:ext>
            </a:extLst>
          </p:cNvPr>
          <p:cNvSpPr>
            <a:spLocks noGrp="1"/>
          </p:cNvSpPr>
          <p:nvPr>
            <p:ph type="sldNum" sz="quarter" idx="12"/>
          </p:nvPr>
        </p:nvSpPr>
        <p:spPr/>
        <p:txBody>
          <a:bodyPr/>
          <a:lstStyle/>
          <a:p>
            <a:fld id="{2B55EA8C-D11E-460A-B3EA-929F000B21EE}" type="slidenum">
              <a:rPr lang="zh-CN" altLang="en-US" smtClean="0"/>
              <a:pPr/>
              <a:t>12</a:t>
            </a:fld>
            <a:r>
              <a:rPr lang="en-US" altLang="zh-CN"/>
              <a:t>/56</a:t>
            </a:r>
            <a:endParaRPr lang="zh-CN" altLang="en-US"/>
          </a:p>
        </p:txBody>
      </p:sp>
    </p:spTree>
    <p:extLst>
      <p:ext uri="{BB962C8B-B14F-4D97-AF65-F5344CB8AC3E}">
        <p14:creationId xmlns:p14="http://schemas.microsoft.com/office/powerpoint/2010/main" val="30856141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02289D28-451F-453C-8212-4FEA9E7F4576}"/>
              </a:ext>
            </a:extLst>
          </p:cNvPr>
          <p:cNvSpPr/>
          <p:nvPr/>
        </p:nvSpPr>
        <p:spPr>
          <a:xfrm>
            <a:off x="283038" y="219313"/>
            <a:ext cx="8606843" cy="584775"/>
          </a:xfrm>
          <a:prstGeom prst="rect">
            <a:avLst/>
          </a:prstGeom>
        </p:spPr>
        <p:txBody>
          <a:bodyPr wrap="none">
            <a:spAutoFit/>
          </a:bodyPr>
          <a:lstStyle/>
          <a:p>
            <a:r>
              <a:rPr lang="zh-CN" altLang="en-US" sz="3200">
                <a:latin typeface="Times New Roman" panose="02020603050405020304" pitchFamily="18" charset="0"/>
                <a:cs typeface="Times New Roman" panose="02020603050405020304" pitchFamily="18" charset="0"/>
              </a:rPr>
              <a:t>对比学习</a:t>
            </a:r>
            <a:r>
              <a:rPr lang="en-US" altLang="zh-CN" sz="3200">
                <a:latin typeface="Times New Roman" panose="02020603050405020304" pitchFamily="18" charset="0"/>
                <a:cs typeface="Times New Roman" panose="02020603050405020304" pitchFamily="18" charset="0"/>
              </a:rPr>
              <a:t>(Contrastive Learning) - </a:t>
            </a:r>
            <a:r>
              <a:rPr lang="zh-CN" altLang="en-US" sz="3200">
                <a:latin typeface="Times New Roman" panose="02020603050405020304" pitchFamily="18" charset="0"/>
                <a:cs typeface="Times New Roman" panose="02020603050405020304" pitchFamily="18" charset="0"/>
              </a:rPr>
              <a:t>以</a:t>
            </a:r>
            <a:r>
              <a:rPr lang="en-US" altLang="zh-CN" sz="3200">
                <a:latin typeface="Times New Roman" panose="02020603050405020304" pitchFamily="18" charset="0"/>
                <a:cs typeface="Times New Roman" panose="02020603050405020304" pitchFamily="18" charset="0"/>
              </a:rPr>
              <a:t>SimCLR</a:t>
            </a:r>
            <a:r>
              <a:rPr lang="zh-CN" altLang="en-US" sz="3200">
                <a:latin typeface="Times New Roman" panose="02020603050405020304" pitchFamily="18" charset="0"/>
                <a:cs typeface="Times New Roman" panose="02020603050405020304" pitchFamily="18" charset="0"/>
              </a:rPr>
              <a:t>为例</a:t>
            </a:r>
          </a:p>
        </p:txBody>
      </p:sp>
      <p:sp>
        <p:nvSpPr>
          <p:cNvPr id="9" name="矩形 8">
            <a:extLst>
              <a:ext uri="{FF2B5EF4-FFF2-40B4-BE49-F238E27FC236}">
                <a16:creationId xmlns:a16="http://schemas.microsoft.com/office/drawing/2014/main" id="{266656D4-2654-41B4-AA5A-D500C16E2A05}"/>
              </a:ext>
            </a:extLst>
          </p:cNvPr>
          <p:cNvSpPr/>
          <p:nvPr/>
        </p:nvSpPr>
        <p:spPr>
          <a:xfrm>
            <a:off x="748145" y="1119161"/>
            <a:ext cx="10492488" cy="966931"/>
          </a:xfrm>
          <a:prstGeom prst="rect">
            <a:avLst/>
          </a:prstGeom>
        </p:spPr>
        <p:txBody>
          <a:bodyPr wrap="square">
            <a:spAutoFit/>
          </a:bodyPr>
          <a:lstStyle/>
          <a:p>
            <a:pPr indent="457200">
              <a:lnSpc>
                <a:spcPct val="150000"/>
              </a:lnSpc>
            </a:pPr>
            <a:r>
              <a:rPr lang="zh-CN" altLang="en-US" sz="2000">
                <a:solidFill>
                  <a:srgbClr val="121212"/>
                </a:solidFill>
                <a:latin typeface="Times New Roman" panose="02020603050405020304" pitchFamily="18" charset="0"/>
                <a:cs typeface="Times New Roman" panose="02020603050405020304" pitchFamily="18" charset="0"/>
              </a:rPr>
              <a:t>构造一个表示学习系统，通过它将训练数据投影到某个表示空间内，并采取一定的方法，使得正例距离能够比较近，负例距离比较远。</a:t>
            </a:r>
            <a:endParaRPr lang="en-US" altLang="zh-CN" sz="2000">
              <a:solidFill>
                <a:srgbClr val="121212"/>
              </a:solidFill>
              <a:latin typeface="Times New Roman" panose="02020603050405020304" pitchFamily="18" charset="0"/>
              <a:cs typeface="Times New Roman" panose="02020603050405020304" pitchFamily="18" charset="0"/>
            </a:endParaRPr>
          </a:p>
        </p:txBody>
      </p:sp>
      <p:pic>
        <p:nvPicPr>
          <p:cNvPr id="17" name="图片 16">
            <a:extLst>
              <a:ext uri="{FF2B5EF4-FFF2-40B4-BE49-F238E27FC236}">
                <a16:creationId xmlns:a16="http://schemas.microsoft.com/office/drawing/2014/main" id="{DC88E515-5F14-4523-BF88-70B25E0C251B}"/>
              </a:ext>
            </a:extLst>
          </p:cNvPr>
          <p:cNvPicPr>
            <a:picLocks noChangeAspect="1"/>
          </p:cNvPicPr>
          <p:nvPr/>
        </p:nvPicPr>
        <p:blipFill>
          <a:blip r:embed="rId3"/>
          <a:stretch>
            <a:fillRect/>
          </a:stretch>
        </p:blipFill>
        <p:spPr>
          <a:xfrm>
            <a:off x="2744106" y="2175912"/>
            <a:ext cx="7216110" cy="3917593"/>
          </a:xfrm>
          <a:prstGeom prst="rect">
            <a:avLst/>
          </a:prstGeom>
        </p:spPr>
      </p:pic>
      <p:sp>
        <p:nvSpPr>
          <p:cNvPr id="3" name="矩形 2">
            <a:extLst>
              <a:ext uri="{FF2B5EF4-FFF2-40B4-BE49-F238E27FC236}">
                <a16:creationId xmlns:a16="http://schemas.microsoft.com/office/drawing/2014/main" id="{2F7D7F9A-6914-44A7-B020-41434DB4F64A}"/>
              </a:ext>
            </a:extLst>
          </p:cNvPr>
          <p:cNvSpPr/>
          <p:nvPr/>
        </p:nvSpPr>
        <p:spPr>
          <a:xfrm>
            <a:off x="7451387" y="3881337"/>
            <a:ext cx="992222" cy="622569"/>
          </a:xfrm>
          <a:prstGeom prst="rect">
            <a:avLst/>
          </a:prstGeom>
          <a:solidFill>
            <a:schemeClr val="accent1">
              <a:alpha val="2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a:extLst>
              <a:ext uri="{FF2B5EF4-FFF2-40B4-BE49-F238E27FC236}">
                <a16:creationId xmlns:a16="http://schemas.microsoft.com/office/drawing/2014/main" id="{2DA1B6E4-ACAE-4F9D-B29E-B7EE3D67C94F}"/>
              </a:ext>
            </a:extLst>
          </p:cNvPr>
          <p:cNvPicPr>
            <a:picLocks noChangeAspect="1"/>
          </p:cNvPicPr>
          <p:nvPr/>
        </p:nvPicPr>
        <p:blipFill rotWithShape="1">
          <a:blip r:embed="rId4"/>
          <a:srcRect l="2867" t="7496" r="9827" b="-1"/>
          <a:stretch/>
        </p:blipFill>
        <p:spPr>
          <a:xfrm>
            <a:off x="7677457" y="5948476"/>
            <a:ext cx="4494180" cy="469697"/>
          </a:xfrm>
          <a:prstGeom prst="rect">
            <a:avLst/>
          </a:prstGeom>
        </p:spPr>
      </p:pic>
      <p:cxnSp>
        <p:nvCxnSpPr>
          <p:cNvPr id="6" name="直接箭头连接符 5">
            <a:extLst>
              <a:ext uri="{FF2B5EF4-FFF2-40B4-BE49-F238E27FC236}">
                <a16:creationId xmlns:a16="http://schemas.microsoft.com/office/drawing/2014/main" id="{5070191E-099E-4FCC-9760-DE8D5633BEC4}"/>
              </a:ext>
            </a:extLst>
          </p:cNvPr>
          <p:cNvCxnSpPr>
            <a:cxnSpLocks/>
          </p:cNvCxnSpPr>
          <p:nvPr/>
        </p:nvCxnSpPr>
        <p:spPr>
          <a:xfrm flipH="1" flipV="1">
            <a:off x="9223087" y="4485587"/>
            <a:ext cx="701461" cy="137306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矩形 12">
            <a:extLst>
              <a:ext uri="{FF2B5EF4-FFF2-40B4-BE49-F238E27FC236}">
                <a16:creationId xmlns:a16="http://schemas.microsoft.com/office/drawing/2014/main" id="{FF13F220-FA94-4C17-9DD0-332A236C301C}"/>
              </a:ext>
            </a:extLst>
          </p:cNvPr>
          <p:cNvSpPr/>
          <p:nvPr/>
        </p:nvSpPr>
        <p:spPr>
          <a:xfrm>
            <a:off x="918910" y="6238359"/>
            <a:ext cx="6493567" cy="369332"/>
          </a:xfrm>
          <a:prstGeom prst="rect">
            <a:avLst/>
          </a:prstGeom>
        </p:spPr>
        <p:txBody>
          <a:bodyPr wrap="square">
            <a:spAutoFit/>
          </a:bodyPr>
          <a:lstStyle/>
          <a:p>
            <a:pPr marL="285750" indent="-285750">
              <a:buFont typeface="Wingdings" panose="05000000000000000000" pitchFamily="2" charset="2"/>
              <a:buChar char="p"/>
            </a:pPr>
            <a:r>
              <a:rPr lang="zh-CN" altLang="en-US"/>
              <a:t>计算对比损失</a:t>
            </a:r>
          </a:p>
        </p:txBody>
      </p:sp>
      <p:sp>
        <p:nvSpPr>
          <p:cNvPr id="12" name="灯片编号占位符 11">
            <a:extLst>
              <a:ext uri="{FF2B5EF4-FFF2-40B4-BE49-F238E27FC236}">
                <a16:creationId xmlns:a16="http://schemas.microsoft.com/office/drawing/2014/main" id="{8C34EFE3-CC47-491B-98E4-7F981B2B5AC3}"/>
              </a:ext>
            </a:extLst>
          </p:cNvPr>
          <p:cNvSpPr>
            <a:spLocks noGrp="1"/>
          </p:cNvSpPr>
          <p:nvPr>
            <p:ph type="sldNum" sz="quarter" idx="12"/>
          </p:nvPr>
        </p:nvSpPr>
        <p:spPr/>
        <p:txBody>
          <a:bodyPr/>
          <a:lstStyle/>
          <a:p>
            <a:fld id="{2B55EA8C-D11E-460A-B3EA-929F000B21EE}" type="slidenum">
              <a:rPr lang="zh-CN" altLang="en-US" smtClean="0"/>
              <a:pPr/>
              <a:t>13</a:t>
            </a:fld>
            <a:r>
              <a:rPr lang="en-US" altLang="zh-CN"/>
              <a:t>/56</a:t>
            </a:r>
            <a:endParaRPr lang="zh-CN" altLang="en-US"/>
          </a:p>
        </p:txBody>
      </p:sp>
    </p:spTree>
    <p:extLst>
      <p:ext uri="{BB962C8B-B14F-4D97-AF65-F5344CB8AC3E}">
        <p14:creationId xmlns:p14="http://schemas.microsoft.com/office/powerpoint/2010/main" val="26085673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02289D28-451F-453C-8212-4FEA9E7F4576}"/>
              </a:ext>
            </a:extLst>
          </p:cNvPr>
          <p:cNvSpPr/>
          <p:nvPr/>
        </p:nvSpPr>
        <p:spPr>
          <a:xfrm>
            <a:off x="283038" y="219313"/>
            <a:ext cx="8606843" cy="584775"/>
          </a:xfrm>
          <a:prstGeom prst="rect">
            <a:avLst/>
          </a:prstGeom>
        </p:spPr>
        <p:txBody>
          <a:bodyPr wrap="none">
            <a:spAutoFit/>
          </a:bodyPr>
          <a:lstStyle/>
          <a:p>
            <a:r>
              <a:rPr lang="zh-CN" altLang="en-US" sz="3200">
                <a:latin typeface="Times New Roman" panose="02020603050405020304" pitchFamily="18" charset="0"/>
                <a:cs typeface="Times New Roman" panose="02020603050405020304" pitchFamily="18" charset="0"/>
              </a:rPr>
              <a:t>对比学习</a:t>
            </a:r>
            <a:r>
              <a:rPr lang="en-US" altLang="zh-CN" sz="3200">
                <a:latin typeface="Times New Roman" panose="02020603050405020304" pitchFamily="18" charset="0"/>
                <a:cs typeface="Times New Roman" panose="02020603050405020304" pitchFamily="18" charset="0"/>
              </a:rPr>
              <a:t>(Contrastive Learning) - </a:t>
            </a:r>
            <a:r>
              <a:rPr lang="zh-CN" altLang="en-US" sz="3200">
                <a:latin typeface="Times New Roman" panose="02020603050405020304" pitchFamily="18" charset="0"/>
                <a:cs typeface="Times New Roman" panose="02020603050405020304" pitchFamily="18" charset="0"/>
              </a:rPr>
              <a:t>以</a:t>
            </a:r>
            <a:r>
              <a:rPr lang="en-US" altLang="zh-CN" sz="3200">
                <a:latin typeface="Times New Roman" panose="02020603050405020304" pitchFamily="18" charset="0"/>
                <a:cs typeface="Times New Roman" panose="02020603050405020304" pitchFamily="18" charset="0"/>
              </a:rPr>
              <a:t>SimCLR</a:t>
            </a:r>
            <a:r>
              <a:rPr lang="zh-CN" altLang="en-US" sz="3200">
                <a:latin typeface="Times New Roman" panose="02020603050405020304" pitchFamily="18" charset="0"/>
                <a:cs typeface="Times New Roman" panose="02020603050405020304" pitchFamily="18" charset="0"/>
              </a:rPr>
              <a:t>为例</a:t>
            </a:r>
          </a:p>
        </p:txBody>
      </p:sp>
      <p:sp>
        <p:nvSpPr>
          <p:cNvPr id="12" name="矩形 11">
            <a:extLst>
              <a:ext uri="{FF2B5EF4-FFF2-40B4-BE49-F238E27FC236}">
                <a16:creationId xmlns:a16="http://schemas.microsoft.com/office/drawing/2014/main" id="{7897B746-B3AF-43D1-A1FF-DB5830A5AF2B}"/>
              </a:ext>
            </a:extLst>
          </p:cNvPr>
          <p:cNvSpPr/>
          <p:nvPr/>
        </p:nvSpPr>
        <p:spPr>
          <a:xfrm>
            <a:off x="748145" y="1119161"/>
            <a:ext cx="10492488" cy="505267"/>
          </a:xfrm>
          <a:prstGeom prst="rect">
            <a:avLst/>
          </a:prstGeom>
        </p:spPr>
        <p:txBody>
          <a:bodyPr wrap="square">
            <a:spAutoFit/>
          </a:bodyPr>
          <a:lstStyle/>
          <a:p>
            <a:pPr indent="457200">
              <a:lnSpc>
                <a:spcPct val="150000"/>
              </a:lnSpc>
            </a:pPr>
            <a:r>
              <a:rPr lang="zh-CN" altLang="en-US" sz="2000">
                <a:solidFill>
                  <a:srgbClr val="121212"/>
                </a:solidFill>
                <a:latin typeface="Times New Roman" panose="02020603050405020304" pitchFamily="18" charset="0"/>
                <a:cs typeface="Times New Roman" panose="02020603050405020304" pitchFamily="18" charset="0"/>
              </a:rPr>
              <a:t>一开始有的</a:t>
            </a:r>
            <a:r>
              <a:rPr lang="en-US" altLang="zh-CN" sz="2000">
                <a:solidFill>
                  <a:srgbClr val="121212"/>
                </a:solidFill>
                <a:latin typeface="Times New Roman" panose="02020603050405020304" pitchFamily="18" charset="0"/>
                <a:cs typeface="Times New Roman" panose="02020603050405020304" pitchFamily="18" charset="0"/>
              </a:rPr>
              <a:t>training corpus</a:t>
            </a:r>
            <a:r>
              <a:rPr lang="zh-CN" altLang="en-US" sz="2000">
                <a:solidFill>
                  <a:srgbClr val="121212"/>
                </a:solidFill>
                <a:latin typeface="Times New Roman" panose="02020603050405020304" pitchFamily="18" charset="0"/>
                <a:cs typeface="Times New Roman" panose="02020603050405020304" pitchFamily="18" charset="0"/>
              </a:rPr>
              <a:t>就是一大堆 </a:t>
            </a:r>
            <a:r>
              <a:rPr lang="en-US" altLang="zh-CN" sz="2000">
                <a:solidFill>
                  <a:srgbClr val="121212"/>
                </a:solidFill>
                <a:latin typeface="Times New Roman" panose="02020603050405020304" pitchFamily="18" charset="0"/>
                <a:cs typeface="Times New Roman" panose="02020603050405020304" pitchFamily="18" charset="0"/>
              </a:rPr>
              <a:t>unlabeled images</a:t>
            </a:r>
            <a:r>
              <a:rPr lang="zh-CN" altLang="en-US" sz="2000">
                <a:solidFill>
                  <a:srgbClr val="121212"/>
                </a:solidFill>
                <a:latin typeface="Times New Roman" panose="02020603050405020304" pitchFamily="18" charset="0"/>
                <a:cs typeface="Times New Roman" panose="02020603050405020304" pitchFamily="18" charset="0"/>
              </a:rPr>
              <a:t>。</a:t>
            </a:r>
            <a:endParaRPr lang="en-US" altLang="zh-CN" sz="2000">
              <a:solidFill>
                <a:srgbClr val="121212"/>
              </a:solidFill>
              <a:latin typeface="Times New Roman" panose="02020603050405020304" pitchFamily="18" charset="0"/>
              <a:cs typeface="Times New Roman" panose="02020603050405020304" pitchFamily="18" charset="0"/>
            </a:endParaRPr>
          </a:p>
        </p:txBody>
      </p:sp>
      <p:pic>
        <p:nvPicPr>
          <p:cNvPr id="11" name="图片 10">
            <a:extLst>
              <a:ext uri="{FF2B5EF4-FFF2-40B4-BE49-F238E27FC236}">
                <a16:creationId xmlns:a16="http://schemas.microsoft.com/office/drawing/2014/main" id="{19557BE9-6984-4B0E-9957-951F696091D3}"/>
              </a:ext>
            </a:extLst>
          </p:cNvPr>
          <p:cNvPicPr>
            <a:picLocks noChangeAspect="1"/>
          </p:cNvPicPr>
          <p:nvPr/>
        </p:nvPicPr>
        <p:blipFill>
          <a:blip r:embed="rId3"/>
          <a:stretch>
            <a:fillRect/>
          </a:stretch>
        </p:blipFill>
        <p:spPr>
          <a:xfrm>
            <a:off x="4524571" y="2613752"/>
            <a:ext cx="3142857" cy="2447619"/>
          </a:xfrm>
          <a:prstGeom prst="rect">
            <a:avLst/>
          </a:prstGeom>
        </p:spPr>
      </p:pic>
      <p:sp>
        <p:nvSpPr>
          <p:cNvPr id="15" name="灯片编号占位符 14">
            <a:extLst>
              <a:ext uri="{FF2B5EF4-FFF2-40B4-BE49-F238E27FC236}">
                <a16:creationId xmlns:a16="http://schemas.microsoft.com/office/drawing/2014/main" id="{0CC7D0FF-5BF0-4DB2-ACA1-4D64049235F4}"/>
              </a:ext>
            </a:extLst>
          </p:cNvPr>
          <p:cNvSpPr>
            <a:spLocks noGrp="1"/>
          </p:cNvSpPr>
          <p:nvPr>
            <p:ph type="sldNum" sz="quarter" idx="12"/>
          </p:nvPr>
        </p:nvSpPr>
        <p:spPr/>
        <p:txBody>
          <a:bodyPr/>
          <a:lstStyle/>
          <a:p>
            <a:fld id="{2B55EA8C-D11E-460A-B3EA-929F000B21EE}" type="slidenum">
              <a:rPr lang="zh-CN" altLang="en-US" smtClean="0"/>
              <a:pPr/>
              <a:t>14</a:t>
            </a:fld>
            <a:r>
              <a:rPr lang="en-US" altLang="zh-CN"/>
              <a:t>/56</a:t>
            </a:r>
            <a:endParaRPr lang="zh-CN" altLang="en-US"/>
          </a:p>
        </p:txBody>
      </p:sp>
    </p:spTree>
    <p:extLst>
      <p:ext uri="{BB962C8B-B14F-4D97-AF65-F5344CB8AC3E}">
        <p14:creationId xmlns:p14="http://schemas.microsoft.com/office/powerpoint/2010/main" val="23757358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02289D28-451F-453C-8212-4FEA9E7F4576}"/>
              </a:ext>
            </a:extLst>
          </p:cNvPr>
          <p:cNvSpPr/>
          <p:nvPr/>
        </p:nvSpPr>
        <p:spPr>
          <a:xfrm>
            <a:off x="283038" y="219313"/>
            <a:ext cx="8606843" cy="584775"/>
          </a:xfrm>
          <a:prstGeom prst="rect">
            <a:avLst/>
          </a:prstGeom>
        </p:spPr>
        <p:txBody>
          <a:bodyPr wrap="none">
            <a:spAutoFit/>
          </a:bodyPr>
          <a:lstStyle/>
          <a:p>
            <a:r>
              <a:rPr lang="zh-CN" altLang="en-US" sz="3200">
                <a:latin typeface="Times New Roman" panose="02020603050405020304" pitchFamily="18" charset="0"/>
                <a:cs typeface="Times New Roman" panose="02020603050405020304" pitchFamily="18" charset="0"/>
              </a:rPr>
              <a:t>对比学习</a:t>
            </a:r>
            <a:r>
              <a:rPr lang="en-US" altLang="zh-CN" sz="3200">
                <a:latin typeface="Times New Roman" panose="02020603050405020304" pitchFamily="18" charset="0"/>
                <a:cs typeface="Times New Roman" panose="02020603050405020304" pitchFamily="18" charset="0"/>
              </a:rPr>
              <a:t>(Contrastive Learning) - </a:t>
            </a:r>
            <a:r>
              <a:rPr lang="zh-CN" altLang="en-US" sz="3200">
                <a:latin typeface="Times New Roman" panose="02020603050405020304" pitchFamily="18" charset="0"/>
                <a:cs typeface="Times New Roman" panose="02020603050405020304" pitchFamily="18" charset="0"/>
              </a:rPr>
              <a:t>以</a:t>
            </a:r>
            <a:r>
              <a:rPr lang="en-US" altLang="zh-CN" sz="3200">
                <a:latin typeface="Times New Roman" panose="02020603050405020304" pitchFamily="18" charset="0"/>
                <a:cs typeface="Times New Roman" panose="02020603050405020304" pitchFamily="18" charset="0"/>
              </a:rPr>
              <a:t>SimCLR</a:t>
            </a:r>
            <a:r>
              <a:rPr lang="zh-CN" altLang="en-US" sz="3200">
                <a:latin typeface="Times New Roman" panose="02020603050405020304" pitchFamily="18" charset="0"/>
                <a:cs typeface="Times New Roman" panose="02020603050405020304" pitchFamily="18" charset="0"/>
              </a:rPr>
              <a:t>为例</a:t>
            </a:r>
          </a:p>
        </p:txBody>
      </p:sp>
      <p:sp>
        <p:nvSpPr>
          <p:cNvPr id="12" name="矩形 11">
            <a:extLst>
              <a:ext uri="{FF2B5EF4-FFF2-40B4-BE49-F238E27FC236}">
                <a16:creationId xmlns:a16="http://schemas.microsoft.com/office/drawing/2014/main" id="{7897B746-B3AF-43D1-A1FF-DB5830A5AF2B}"/>
              </a:ext>
            </a:extLst>
          </p:cNvPr>
          <p:cNvSpPr/>
          <p:nvPr/>
        </p:nvSpPr>
        <p:spPr>
          <a:xfrm>
            <a:off x="748145" y="1119161"/>
            <a:ext cx="10492488" cy="505267"/>
          </a:xfrm>
          <a:prstGeom prst="rect">
            <a:avLst/>
          </a:prstGeom>
        </p:spPr>
        <p:txBody>
          <a:bodyPr wrap="square">
            <a:spAutoFit/>
          </a:bodyPr>
          <a:lstStyle/>
          <a:p>
            <a:pPr indent="457200">
              <a:lnSpc>
                <a:spcPct val="150000"/>
              </a:lnSpc>
            </a:pPr>
            <a:r>
              <a:rPr lang="zh-CN" altLang="en-US" sz="2000">
                <a:solidFill>
                  <a:srgbClr val="121212"/>
                </a:solidFill>
                <a:latin typeface="Times New Roman" panose="02020603050405020304" pitchFamily="18" charset="0"/>
                <a:cs typeface="Times New Roman" panose="02020603050405020304" pitchFamily="18" charset="0"/>
              </a:rPr>
              <a:t>比如</a:t>
            </a:r>
            <a:r>
              <a:rPr lang="en-US" altLang="zh-CN" sz="2000">
                <a:solidFill>
                  <a:srgbClr val="121212"/>
                </a:solidFill>
                <a:latin typeface="Times New Roman" panose="02020603050405020304" pitchFamily="18" charset="0"/>
                <a:cs typeface="Times New Roman" panose="02020603050405020304" pitchFamily="18" charset="0"/>
              </a:rPr>
              <a:t>batch size</a:t>
            </a:r>
            <a:r>
              <a:rPr lang="zh-CN" altLang="en-US" sz="2000">
                <a:solidFill>
                  <a:srgbClr val="121212"/>
                </a:solidFill>
                <a:latin typeface="Times New Roman" panose="02020603050405020304" pitchFamily="18" charset="0"/>
                <a:cs typeface="Times New Roman" panose="02020603050405020304" pitchFamily="18" charset="0"/>
              </a:rPr>
              <a:t>的大小是</a:t>
            </a:r>
            <a:r>
              <a:rPr lang="en-US" altLang="zh-CN" sz="2000">
                <a:solidFill>
                  <a:srgbClr val="121212"/>
                </a:solidFill>
                <a:latin typeface="Times New Roman" panose="02020603050405020304" pitchFamily="18" charset="0"/>
                <a:cs typeface="Times New Roman" panose="02020603050405020304" pitchFamily="18" charset="0"/>
              </a:rPr>
              <a:t>N </a:t>
            </a:r>
          </a:p>
        </p:txBody>
      </p:sp>
      <p:pic>
        <p:nvPicPr>
          <p:cNvPr id="2" name="图片 1">
            <a:extLst>
              <a:ext uri="{FF2B5EF4-FFF2-40B4-BE49-F238E27FC236}">
                <a16:creationId xmlns:a16="http://schemas.microsoft.com/office/drawing/2014/main" id="{538ACAD1-5E26-46DF-9F99-6893EEF8352F}"/>
              </a:ext>
            </a:extLst>
          </p:cNvPr>
          <p:cNvPicPr>
            <a:picLocks noChangeAspect="1"/>
          </p:cNvPicPr>
          <p:nvPr/>
        </p:nvPicPr>
        <p:blipFill>
          <a:blip r:embed="rId3"/>
          <a:stretch>
            <a:fillRect/>
          </a:stretch>
        </p:blipFill>
        <p:spPr>
          <a:xfrm>
            <a:off x="4867428" y="2384643"/>
            <a:ext cx="2457143" cy="2400000"/>
          </a:xfrm>
          <a:prstGeom prst="rect">
            <a:avLst/>
          </a:prstGeom>
        </p:spPr>
      </p:pic>
      <p:sp>
        <p:nvSpPr>
          <p:cNvPr id="4" name="灯片编号占位符 3">
            <a:extLst>
              <a:ext uri="{FF2B5EF4-FFF2-40B4-BE49-F238E27FC236}">
                <a16:creationId xmlns:a16="http://schemas.microsoft.com/office/drawing/2014/main" id="{79C2977B-E15E-48FA-845F-AC0FBC846EBD}"/>
              </a:ext>
            </a:extLst>
          </p:cNvPr>
          <p:cNvSpPr>
            <a:spLocks noGrp="1"/>
          </p:cNvSpPr>
          <p:nvPr>
            <p:ph type="sldNum" sz="quarter" idx="12"/>
          </p:nvPr>
        </p:nvSpPr>
        <p:spPr/>
        <p:txBody>
          <a:bodyPr/>
          <a:lstStyle/>
          <a:p>
            <a:fld id="{2B55EA8C-D11E-460A-B3EA-929F000B21EE}" type="slidenum">
              <a:rPr lang="zh-CN" altLang="en-US" smtClean="0"/>
              <a:pPr/>
              <a:t>15</a:t>
            </a:fld>
            <a:r>
              <a:rPr lang="en-US" altLang="zh-CN"/>
              <a:t>/56</a:t>
            </a:r>
            <a:endParaRPr lang="zh-CN" altLang="en-US"/>
          </a:p>
        </p:txBody>
      </p:sp>
    </p:spTree>
    <p:extLst>
      <p:ext uri="{BB962C8B-B14F-4D97-AF65-F5344CB8AC3E}">
        <p14:creationId xmlns:p14="http://schemas.microsoft.com/office/powerpoint/2010/main" val="3675237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02289D28-451F-453C-8212-4FEA9E7F4576}"/>
              </a:ext>
            </a:extLst>
          </p:cNvPr>
          <p:cNvSpPr/>
          <p:nvPr/>
        </p:nvSpPr>
        <p:spPr>
          <a:xfrm>
            <a:off x="283038" y="219313"/>
            <a:ext cx="8606843" cy="584775"/>
          </a:xfrm>
          <a:prstGeom prst="rect">
            <a:avLst/>
          </a:prstGeom>
        </p:spPr>
        <p:txBody>
          <a:bodyPr wrap="none">
            <a:spAutoFit/>
          </a:bodyPr>
          <a:lstStyle/>
          <a:p>
            <a:r>
              <a:rPr lang="zh-CN" altLang="en-US" sz="3200">
                <a:latin typeface="Times New Roman" panose="02020603050405020304" pitchFamily="18" charset="0"/>
                <a:cs typeface="Times New Roman" panose="02020603050405020304" pitchFamily="18" charset="0"/>
              </a:rPr>
              <a:t>对比学习</a:t>
            </a:r>
            <a:r>
              <a:rPr lang="en-US" altLang="zh-CN" sz="3200">
                <a:latin typeface="Times New Roman" panose="02020603050405020304" pitchFamily="18" charset="0"/>
                <a:cs typeface="Times New Roman" panose="02020603050405020304" pitchFamily="18" charset="0"/>
              </a:rPr>
              <a:t>(Contrastive Learning) - </a:t>
            </a:r>
            <a:r>
              <a:rPr lang="zh-CN" altLang="en-US" sz="3200">
                <a:latin typeface="Times New Roman" panose="02020603050405020304" pitchFamily="18" charset="0"/>
                <a:cs typeface="Times New Roman" panose="02020603050405020304" pitchFamily="18" charset="0"/>
              </a:rPr>
              <a:t>以</a:t>
            </a:r>
            <a:r>
              <a:rPr lang="en-US" altLang="zh-CN" sz="3200">
                <a:latin typeface="Times New Roman" panose="02020603050405020304" pitchFamily="18" charset="0"/>
                <a:cs typeface="Times New Roman" panose="02020603050405020304" pitchFamily="18" charset="0"/>
              </a:rPr>
              <a:t>SimCLR</a:t>
            </a:r>
            <a:r>
              <a:rPr lang="zh-CN" altLang="en-US" sz="3200">
                <a:latin typeface="Times New Roman" panose="02020603050405020304" pitchFamily="18" charset="0"/>
                <a:cs typeface="Times New Roman" panose="02020603050405020304" pitchFamily="18" charset="0"/>
              </a:rPr>
              <a:t>为例</a:t>
            </a:r>
          </a:p>
        </p:txBody>
      </p:sp>
      <p:sp>
        <p:nvSpPr>
          <p:cNvPr id="12" name="矩形 11">
            <a:extLst>
              <a:ext uri="{FF2B5EF4-FFF2-40B4-BE49-F238E27FC236}">
                <a16:creationId xmlns:a16="http://schemas.microsoft.com/office/drawing/2014/main" id="{7897B746-B3AF-43D1-A1FF-DB5830A5AF2B}"/>
              </a:ext>
            </a:extLst>
          </p:cNvPr>
          <p:cNvSpPr/>
          <p:nvPr/>
        </p:nvSpPr>
        <p:spPr>
          <a:xfrm>
            <a:off x="748145" y="1119161"/>
            <a:ext cx="10492488" cy="505267"/>
          </a:xfrm>
          <a:prstGeom prst="rect">
            <a:avLst/>
          </a:prstGeom>
        </p:spPr>
        <p:txBody>
          <a:bodyPr wrap="square">
            <a:spAutoFit/>
          </a:bodyPr>
          <a:lstStyle/>
          <a:p>
            <a:pPr indent="457200">
              <a:lnSpc>
                <a:spcPct val="150000"/>
              </a:lnSpc>
            </a:pPr>
            <a:r>
              <a:rPr lang="zh-CN" altLang="en-US" sz="2000">
                <a:solidFill>
                  <a:srgbClr val="121212"/>
                </a:solidFill>
                <a:latin typeface="Times New Roman" panose="02020603050405020304" pitchFamily="18" charset="0"/>
                <a:cs typeface="Times New Roman" panose="02020603050405020304" pitchFamily="18" charset="0"/>
              </a:rPr>
              <a:t>图像增强：裁剪、随机色彩失真、高斯模糊等</a:t>
            </a:r>
            <a:endParaRPr lang="en-US" altLang="zh-CN" sz="2000">
              <a:solidFill>
                <a:srgbClr val="121212"/>
              </a:solidFill>
              <a:latin typeface="Times New Roman" panose="02020603050405020304" pitchFamily="18" charset="0"/>
              <a:cs typeface="Times New Roman" panose="02020603050405020304" pitchFamily="18" charset="0"/>
            </a:endParaRPr>
          </a:p>
        </p:txBody>
      </p:sp>
      <p:pic>
        <p:nvPicPr>
          <p:cNvPr id="2" name="图片 1">
            <a:extLst>
              <a:ext uri="{FF2B5EF4-FFF2-40B4-BE49-F238E27FC236}">
                <a16:creationId xmlns:a16="http://schemas.microsoft.com/office/drawing/2014/main" id="{DD032B6C-97DD-427F-9147-5D6241EBC9D4}"/>
              </a:ext>
            </a:extLst>
          </p:cNvPr>
          <p:cNvPicPr>
            <a:picLocks noChangeAspect="1"/>
          </p:cNvPicPr>
          <p:nvPr/>
        </p:nvPicPr>
        <p:blipFill>
          <a:blip r:embed="rId3"/>
          <a:stretch>
            <a:fillRect/>
          </a:stretch>
        </p:blipFill>
        <p:spPr>
          <a:xfrm>
            <a:off x="3019810" y="2304710"/>
            <a:ext cx="6152381" cy="2657143"/>
          </a:xfrm>
          <a:prstGeom prst="rect">
            <a:avLst/>
          </a:prstGeom>
        </p:spPr>
      </p:pic>
      <p:sp>
        <p:nvSpPr>
          <p:cNvPr id="4" name="灯片编号占位符 3">
            <a:extLst>
              <a:ext uri="{FF2B5EF4-FFF2-40B4-BE49-F238E27FC236}">
                <a16:creationId xmlns:a16="http://schemas.microsoft.com/office/drawing/2014/main" id="{10DA75BA-2045-47E4-B302-9B773DB45CB5}"/>
              </a:ext>
            </a:extLst>
          </p:cNvPr>
          <p:cNvSpPr>
            <a:spLocks noGrp="1"/>
          </p:cNvSpPr>
          <p:nvPr>
            <p:ph type="sldNum" sz="quarter" idx="12"/>
          </p:nvPr>
        </p:nvSpPr>
        <p:spPr/>
        <p:txBody>
          <a:bodyPr/>
          <a:lstStyle/>
          <a:p>
            <a:fld id="{2B55EA8C-D11E-460A-B3EA-929F000B21EE}" type="slidenum">
              <a:rPr lang="zh-CN" altLang="en-US" smtClean="0"/>
              <a:pPr/>
              <a:t>16</a:t>
            </a:fld>
            <a:r>
              <a:rPr lang="en-US" altLang="zh-CN"/>
              <a:t>/56</a:t>
            </a:r>
            <a:endParaRPr lang="zh-CN" altLang="en-US"/>
          </a:p>
        </p:txBody>
      </p:sp>
    </p:spTree>
    <p:extLst>
      <p:ext uri="{BB962C8B-B14F-4D97-AF65-F5344CB8AC3E}">
        <p14:creationId xmlns:p14="http://schemas.microsoft.com/office/powerpoint/2010/main" val="21961209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02289D28-451F-453C-8212-4FEA9E7F4576}"/>
              </a:ext>
            </a:extLst>
          </p:cNvPr>
          <p:cNvSpPr/>
          <p:nvPr/>
        </p:nvSpPr>
        <p:spPr>
          <a:xfrm>
            <a:off x="283038" y="219313"/>
            <a:ext cx="8606843" cy="584775"/>
          </a:xfrm>
          <a:prstGeom prst="rect">
            <a:avLst/>
          </a:prstGeom>
        </p:spPr>
        <p:txBody>
          <a:bodyPr wrap="none">
            <a:spAutoFit/>
          </a:bodyPr>
          <a:lstStyle/>
          <a:p>
            <a:r>
              <a:rPr lang="zh-CN" altLang="en-US" sz="3200">
                <a:latin typeface="Times New Roman" panose="02020603050405020304" pitchFamily="18" charset="0"/>
                <a:cs typeface="Times New Roman" panose="02020603050405020304" pitchFamily="18" charset="0"/>
              </a:rPr>
              <a:t>对比学习</a:t>
            </a:r>
            <a:r>
              <a:rPr lang="en-US" altLang="zh-CN" sz="3200">
                <a:latin typeface="Times New Roman" panose="02020603050405020304" pitchFamily="18" charset="0"/>
                <a:cs typeface="Times New Roman" panose="02020603050405020304" pitchFamily="18" charset="0"/>
              </a:rPr>
              <a:t>(Contrastive Learning) - </a:t>
            </a:r>
            <a:r>
              <a:rPr lang="zh-CN" altLang="en-US" sz="3200">
                <a:latin typeface="Times New Roman" panose="02020603050405020304" pitchFamily="18" charset="0"/>
                <a:cs typeface="Times New Roman" panose="02020603050405020304" pitchFamily="18" charset="0"/>
              </a:rPr>
              <a:t>以</a:t>
            </a:r>
            <a:r>
              <a:rPr lang="en-US" altLang="zh-CN" sz="3200">
                <a:latin typeface="Times New Roman" panose="02020603050405020304" pitchFamily="18" charset="0"/>
                <a:cs typeface="Times New Roman" panose="02020603050405020304" pitchFamily="18" charset="0"/>
              </a:rPr>
              <a:t>SimCLR</a:t>
            </a:r>
            <a:r>
              <a:rPr lang="zh-CN" altLang="en-US" sz="3200">
                <a:latin typeface="Times New Roman" panose="02020603050405020304" pitchFamily="18" charset="0"/>
                <a:cs typeface="Times New Roman" panose="02020603050405020304" pitchFamily="18" charset="0"/>
              </a:rPr>
              <a:t>为例</a:t>
            </a:r>
          </a:p>
        </p:txBody>
      </p:sp>
      <p:sp>
        <p:nvSpPr>
          <p:cNvPr id="12" name="矩形 11">
            <a:extLst>
              <a:ext uri="{FF2B5EF4-FFF2-40B4-BE49-F238E27FC236}">
                <a16:creationId xmlns:a16="http://schemas.microsoft.com/office/drawing/2014/main" id="{7897B746-B3AF-43D1-A1FF-DB5830A5AF2B}"/>
              </a:ext>
            </a:extLst>
          </p:cNvPr>
          <p:cNvSpPr/>
          <p:nvPr/>
        </p:nvSpPr>
        <p:spPr>
          <a:xfrm>
            <a:off x="748145" y="1119161"/>
            <a:ext cx="10492488" cy="505267"/>
          </a:xfrm>
          <a:prstGeom prst="rect">
            <a:avLst/>
          </a:prstGeom>
        </p:spPr>
        <p:txBody>
          <a:bodyPr wrap="square">
            <a:spAutoFit/>
          </a:bodyPr>
          <a:lstStyle/>
          <a:p>
            <a:pPr indent="457200">
              <a:lnSpc>
                <a:spcPct val="150000"/>
              </a:lnSpc>
            </a:pPr>
            <a:r>
              <a:rPr lang="zh-CN" altLang="en-US" sz="2000">
                <a:solidFill>
                  <a:srgbClr val="121212"/>
                </a:solidFill>
                <a:latin typeface="Times New Roman" panose="02020603050405020304" pitchFamily="18" charset="0"/>
                <a:cs typeface="Times New Roman" panose="02020603050405020304" pitchFamily="18" charset="0"/>
              </a:rPr>
              <a:t>对每张图片我们得到</a:t>
            </a:r>
            <a:r>
              <a:rPr lang="en-US" altLang="zh-CN" sz="2000">
                <a:solidFill>
                  <a:srgbClr val="121212"/>
                </a:solidFill>
                <a:latin typeface="Times New Roman" panose="02020603050405020304" pitchFamily="18" charset="0"/>
                <a:cs typeface="Times New Roman" panose="02020603050405020304" pitchFamily="18" charset="0"/>
              </a:rPr>
              <a:t>2</a:t>
            </a:r>
            <a:r>
              <a:rPr lang="zh-CN" altLang="en-US" sz="2000">
                <a:solidFill>
                  <a:srgbClr val="121212"/>
                </a:solidFill>
                <a:latin typeface="Times New Roman" panose="02020603050405020304" pitchFamily="18" charset="0"/>
                <a:cs typeface="Times New Roman" panose="02020603050405020304" pitchFamily="18" charset="0"/>
              </a:rPr>
              <a:t>个不同的数据增强结果，所以</a:t>
            </a:r>
            <a:r>
              <a:rPr lang="en-US" altLang="zh-CN" sz="2000">
                <a:solidFill>
                  <a:srgbClr val="121212"/>
                </a:solidFill>
                <a:latin typeface="Times New Roman" panose="02020603050405020304" pitchFamily="18" charset="0"/>
                <a:cs typeface="Times New Roman" panose="02020603050405020304" pitchFamily="18" charset="0"/>
              </a:rPr>
              <a:t>1</a:t>
            </a:r>
            <a:r>
              <a:rPr lang="zh-CN" altLang="en-US" sz="2000">
                <a:solidFill>
                  <a:srgbClr val="121212"/>
                </a:solidFill>
                <a:latin typeface="Times New Roman" panose="02020603050405020304" pitchFamily="18" charset="0"/>
                <a:cs typeface="Times New Roman" panose="02020603050405020304" pitchFamily="18" charset="0"/>
              </a:rPr>
              <a:t>个</a:t>
            </a:r>
            <a:r>
              <a:rPr lang="en-US" altLang="zh-CN" sz="2000">
                <a:solidFill>
                  <a:srgbClr val="121212"/>
                </a:solidFill>
                <a:latin typeface="Times New Roman" panose="02020603050405020304" pitchFamily="18" charset="0"/>
                <a:cs typeface="Times New Roman" panose="02020603050405020304" pitchFamily="18" charset="0"/>
              </a:rPr>
              <a:t>Batch </a:t>
            </a:r>
            <a:r>
              <a:rPr lang="zh-CN" altLang="en-US" sz="2000">
                <a:solidFill>
                  <a:srgbClr val="121212"/>
                </a:solidFill>
                <a:latin typeface="Times New Roman" panose="02020603050405020304" pitchFamily="18" charset="0"/>
                <a:cs typeface="Times New Roman" panose="02020603050405020304" pitchFamily="18" charset="0"/>
              </a:rPr>
              <a:t>一共有 </a:t>
            </a:r>
            <a:r>
              <a:rPr lang="en-US" altLang="zh-CN" sz="2000">
                <a:solidFill>
                  <a:srgbClr val="121212"/>
                </a:solidFill>
                <a:latin typeface="Times New Roman" panose="02020603050405020304" pitchFamily="18" charset="0"/>
                <a:cs typeface="Times New Roman" panose="02020603050405020304" pitchFamily="18" charset="0"/>
              </a:rPr>
              <a:t>4 </a:t>
            </a:r>
            <a:r>
              <a:rPr lang="zh-CN" altLang="en-US" sz="2000">
                <a:solidFill>
                  <a:srgbClr val="121212"/>
                </a:solidFill>
                <a:latin typeface="Times New Roman" panose="02020603050405020304" pitchFamily="18" charset="0"/>
                <a:cs typeface="Times New Roman" panose="02020603050405020304" pitchFamily="18" charset="0"/>
              </a:rPr>
              <a:t>个 </a:t>
            </a:r>
            <a:r>
              <a:rPr lang="en-US" altLang="zh-CN" sz="2000">
                <a:solidFill>
                  <a:srgbClr val="121212"/>
                </a:solidFill>
                <a:latin typeface="Times New Roman" panose="02020603050405020304" pitchFamily="18" charset="0"/>
                <a:cs typeface="Times New Roman" panose="02020603050405020304" pitchFamily="18" charset="0"/>
              </a:rPr>
              <a:t>Image</a:t>
            </a:r>
            <a:r>
              <a:rPr lang="zh-CN" altLang="en-US" sz="2000">
                <a:solidFill>
                  <a:srgbClr val="121212"/>
                </a:solidFill>
                <a:latin typeface="Times New Roman" panose="02020603050405020304" pitchFamily="18" charset="0"/>
                <a:cs typeface="Times New Roman" panose="02020603050405020304" pitchFamily="18" charset="0"/>
              </a:rPr>
              <a:t>。</a:t>
            </a:r>
            <a:endParaRPr lang="en-US" altLang="zh-CN" sz="2000">
              <a:solidFill>
                <a:srgbClr val="121212"/>
              </a:solidFill>
              <a:latin typeface="Times New Roman" panose="02020603050405020304" pitchFamily="18" charset="0"/>
              <a:cs typeface="Times New Roman" panose="02020603050405020304" pitchFamily="18" charset="0"/>
            </a:endParaRPr>
          </a:p>
        </p:txBody>
      </p:sp>
      <p:pic>
        <p:nvPicPr>
          <p:cNvPr id="2" name="图片 1">
            <a:extLst>
              <a:ext uri="{FF2B5EF4-FFF2-40B4-BE49-F238E27FC236}">
                <a16:creationId xmlns:a16="http://schemas.microsoft.com/office/drawing/2014/main" id="{A4E00234-34EB-4CCF-90F5-9B70FC489A50}"/>
              </a:ext>
            </a:extLst>
          </p:cNvPr>
          <p:cNvPicPr>
            <a:picLocks noChangeAspect="1"/>
          </p:cNvPicPr>
          <p:nvPr/>
        </p:nvPicPr>
        <p:blipFill>
          <a:blip r:embed="rId3"/>
          <a:stretch>
            <a:fillRect/>
          </a:stretch>
        </p:blipFill>
        <p:spPr>
          <a:xfrm>
            <a:off x="3891238" y="2001056"/>
            <a:ext cx="4409524" cy="4095238"/>
          </a:xfrm>
          <a:prstGeom prst="rect">
            <a:avLst/>
          </a:prstGeom>
        </p:spPr>
      </p:pic>
      <p:sp>
        <p:nvSpPr>
          <p:cNvPr id="5" name="灯片编号占位符 4">
            <a:extLst>
              <a:ext uri="{FF2B5EF4-FFF2-40B4-BE49-F238E27FC236}">
                <a16:creationId xmlns:a16="http://schemas.microsoft.com/office/drawing/2014/main" id="{CFB15FFF-E434-48E1-9A67-303776DAA54A}"/>
              </a:ext>
            </a:extLst>
          </p:cNvPr>
          <p:cNvSpPr>
            <a:spLocks noGrp="1"/>
          </p:cNvSpPr>
          <p:nvPr>
            <p:ph type="sldNum" sz="quarter" idx="12"/>
          </p:nvPr>
        </p:nvSpPr>
        <p:spPr/>
        <p:txBody>
          <a:bodyPr/>
          <a:lstStyle/>
          <a:p>
            <a:fld id="{2B55EA8C-D11E-460A-B3EA-929F000B21EE}" type="slidenum">
              <a:rPr lang="zh-CN" altLang="en-US" smtClean="0"/>
              <a:pPr/>
              <a:t>17</a:t>
            </a:fld>
            <a:r>
              <a:rPr lang="en-US" altLang="zh-CN"/>
              <a:t>/56</a:t>
            </a:r>
            <a:endParaRPr lang="zh-CN" altLang="en-US"/>
          </a:p>
        </p:txBody>
      </p:sp>
    </p:spTree>
    <p:extLst>
      <p:ext uri="{BB962C8B-B14F-4D97-AF65-F5344CB8AC3E}">
        <p14:creationId xmlns:p14="http://schemas.microsoft.com/office/powerpoint/2010/main" val="16737828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02289D28-451F-453C-8212-4FEA9E7F4576}"/>
              </a:ext>
            </a:extLst>
          </p:cNvPr>
          <p:cNvSpPr/>
          <p:nvPr/>
        </p:nvSpPr>
        <p:spPr>
          <a:xfrm>
            <a:off x="283038" y="219313"/>
            <a:ext cx="8606843" cy="584775"/>
          </a:xfrm>
          <a:prstGeom prst="rect">
            <a:avLst/>
          </a:prstGeom>
        </p:spPr>
        <p:txBody>
          <a:bodyPr wrap="none">
            <a:spAutoFit/>
          </a:bodyPr>
          <a:lstStyle/>
          <a:p>
            <a:r>
              <a:rPr lang="zh-CN" altLang="en-US" sz="3200">
                <a:latin typeface="Times New Roman" panose="02020603050405020304" pitchFamily="18" charset="0"/>
                <a:cs typeface="Times New Roman" panose="02020603050405020304" pitchFamily="18" charset="0"/>
              </a:rPr>
              <a:t>对比学习</a:t>
            </a:r>
            <a:r>
              <a:rPr lang="en-US" altLang="zh-CN" sz="3200">
                <a:latin typeface="Times New Roman" panose="02020603050405020304" pitchFamily="18" charset="0"/>
                <a:cs typeface="Times New Roman" panose="02020603050405020304" pitchFamily="18" charset="0"/>
              </a:rPr>
              <a:t>(Contrastive Learning) - </a:t>
            </a:r>
            <a:r>
              <a:rPr lang="zh-CN" altLang="en-US" sz="3200">
                <a:latin typeface="Times New Roman" panose="02020603050405020304" pitchFamily="18" charset="0"/>
                <a:cs typeface="Times New Roman" panose="02020603050405020304" pitchFamily="18" charset="0"/>
              </a:rPr>
              <a:t>以</a:t>
            </a:r>
            <a:r>
              <a:rPr lang="en-US" altLang="zh-CN" sz="3200">
                <a:latin typeface="Times New Roman" panose="02020603050405020304" pitchFamily="18" charset="0"/>
                <a:cs typeface="Times New Roman" panose="02020603050405020304" pitchFamily="18" charset="0"/>
              </a:rPr>
              <a:t>SimCLR</a:t>
            </a:r>
            <a:r>
              <a:rPr lang="zh-CN" altLang="en-US" sz="3200">
                <a:latin typeface="Times New Roman" panose="02020603050405020304" pitchFamily="18" charset="0"/>
                <a:cs typeface="Times New Roman" panose="02020603050405020304" pitchFamily="18" charset="0"/>
              </a:rPr>
              <a:t>为例</a:t>
            </a:r>
          </a:p>
        </p:txBody>
      </p:sp>
      <p:sp>
        <p:nvSpPr>
          <p:cNvPr id="12" name="矩形 11">
            <a:extLst>
              <a:ext uri="{FF2B5EF4-FFF2-40B4-BE49-F238E27FC236}">
                <a16:creationId xmlns:a16="http://schemas.microsoft.com/office/drawing/2014/main" id="{7897B746-B3AF-43D1-A1FF-DB5830A5AF2B}"/>
              </a:ext>
            </a:extLst>
          </p:cNvPr>
          <p:cNvSpPr/>
          <p:nvPr/>
        </p:nvSpPr>
        <p:spPr>
          <a:xfrm>
            <a:off x="748145" y="1119161"/>
            <a:ext cx="10492488" cy="966931"/>
          </a:xfrm>
          <a:prstGeom prst="rect">
            <a:avLst/>
          </a:prstGeom>
        </p:spPr>
        <p:txBody>
          <a:bodyPr wrap="square">
            <a:spAutoFit/>
          </a:bodyPr>
          <a:lstStyle/>
          <a:p>
            <a:pPr indent="457200">
              <a:lnSpc>
                <a:spcPct val="150000"/>
              </a:lnSpc>
            </a:pPr>
            <a:r>
              <a:rPr lang="zh-CN" altLang="en-US" sz="2000">
                <a:solidFill>
                  <a:srgbClr val="121212"/>
                </a:solidFill>
                <a:latin typeface="Times New Roman" panose="02020603050405020304" pitchFamily="18" charset="0"/>
                <a:cs typeface="Times New Roman" panose="02020603050405020304" pitchFamily="18" charset="0"/>
              </a:rPr>
              <a:t>通过</a:t>
            </a:r>
            <a:r>
              <a:rPr lang="en-US" altLang="zh-CN" sz="2000">
                <a:solidFill>
                  <a:srgbClr val="121212"/>
                </a:solidFill>
                <a:latin typeface="Times New Roman" panose="02020603050405020304" pitchFamily="18" charset="0"/>
                <a:cs typeface="Times New Roman" panose="02020603050405020304" pitchFamily="18" charset="0"/>
              </a:rPr>
              <a:t>Encoder</a:t>
            </a:r>
            <a:r>
              <a:rPr lang="zh-CN" altLang="en-US" sz="2000">
                <a:solidFill>
                  <a:srgbClr val="121212"/>
                </a:solidFill>
                <a:latin typeface="Times New Roman" panose="02020603050405020304" pitchFamily="18" charset="0"/>
                <a:cs typeface="Times New Roman" panose="02020603050405020304" pitchFamily="18" charset="0"/>
              </a:rPr>
              <a:t>获取图片表征，第一步得到的</a:t>
            </a:r>
            <a:r>
              <a:rPr lang="en-US" altLang="zh-CN" sz="2000">
                <a:solidFill>
                  <a:srgbClr val="121212"/>
                </a:solidFill>
                <a:latin typeface="Times New Roman" panose="02020603050405020304" pitchFamily="18" charset="0"/>
                <a:cs typeface="Times New Roman" panose="02020603050405020304" pitchFamily="18" charset="0"/>
              </a:rPr>
              <a:t>2</a:t>
            </a:r>
            <a:r>
              <a:rPr lang="zh-CN" altLang="en-US" sz="2000">
                <a:solidFill>
                  <a:srgbClr val="121212"/>
                </a:solidFill>
                <a:latin typeface="Times New Roman" panose="02020603050405020304" pitchFamily="18" charset="0"/>
                <a:cs typeface="Times New Roman" panose="02020603050405020304" pitchFamily="18" charset="0"/>
              </a:rPr>
              <a:t>张图片</a:t>
            </a:r>
            <a:r>
              <a:rPr lang="en-US" altLang="zh-CN" sz="2000">
                <a:solidFill>
                  <a:srgbClr val="121212"/>
                </a:solidFill>
                <a:latin typeface="Times New Roman" panose="02020603050405020304" pitchFamily="18" charset="0"/>
                <a:cs typeface="Times New Roman" panose="02020603050405020304" pitchFamily="18" charset="0"/>
              </a:rPr>
              <a:t>x</a:t>
            </a:r>
            <a:r>
              <a:rPr lang="en-US" altLang="zh-CN" sz="2000" baseline="-25000">
                <a:solidFill>
                  <a:srgbClr val="121212"/>
                </a:solidFill>
                <a:latin typeface="Times New Roman" panose="02020603050405020304" pitchFamily="18" charset="0"/>
                <a:cs typeface="Times New Roman" panose="02020603050405020304" pitchFamily="18" charset="0"/>
              </a:rPr>
              <a:t>i</a:t>
            </a:r>
            <a:r>
              <a:rPr lang="zh-CN" altLang="en-US" sz="2000">
                <a:solidFill>
                  <a:srgbClr val="121212"/>
                </a:solidFill>
                <a:latin typeface="Times New Roman" panose="02020603050405020304" pitchFamily="18" charset="0"/>
                <a:cs typeface="Times New Roman" panose="02020603050405020304" pitchFamily="18" charset="0"/>
              </a:rPr>
              <a:t>和</a:t>
            </a:r>
            <a:r>
              <a:rPr lang="en-US" altLang="zh-CN" sz="2000">
                <a:solidFill>
                  <a:srgbClr val="121212"/>
                </a:solidFill>
                <a:latin typeface="Times New Roman" panose="02020603050405020304" pitchFamily="18" charset="0"/>
                <a:cs typeface="Times New Roman" panose="02020603050405020304" pitchFamily="18" charset="0"/>
              </a:rPr>
              <a:t>x</a:t>
            </a:r>
            <a:r>
              <a:rPr lang="en-US" altLang="zh-CN" sz="2000" baseline="-25000">
                <a:solidFill>
                  <a:srgbClr val="121212"/>
                </a:solidFill>
                <a:latin typeface="Times New Roman" panose="02020603050405020304" pitchFamily="18" charset="0"/>
                <a:cs typeface="Times New Roman" panose="02020603050405020304" pitchFamily="18" charset="0"/>
              </a:rPr>
              <a:t>j</a:t>
            </a:r>
            <a:r>
              <a:rPr lang="zh-CN" altLang="en-US" sz="2000">
                <a:solidFill>
                  <a:srgbClr val="121212"/>
                </a:solidFill>
                <a:latin typeface="Times New Roman" panose="02020603050405020304" pitchFamily="18" charset="0"/>
                <a:cs typeface="Times New Roman" panose="02020603050405020304" pitchFamily="18" charset="0"/>
              </a:rPr>
              <a:t>会通过</a:t>
            </a:r>
            <a:r>
              <a:rPr lang="en-US" altLang="zh-CN" sz="2000">
                <a:solidFill>
                  <a:srgbClr val="121212"/>
                </a:solidFill>
                <a:latin typeface="Times New Roman" panose="02020603050405020304" pitchFamily="18" charset="0"/>
                <a:cs typeface="Times New Roman" panose="02020603050405020304" pitchFamily="18" charset="0"/>
              </a:rPr>
              <a:t>Encoder</a:t>
            </a:r>
            <a:r>
              <a:rPr lang="zh-CN" altLang="en-US" sz="2000">
                <a:solidFill>
                  <a:srgbClr val="121212"/>
                </a:solidFill>
                <a:latin typeface="Times New Roman" panose="02020603050405020304" pitchFamily="18" charset="0"/>
                <a:cs typeface="Times New Roman" panose="02020603050405020304" pitchFamily="18" charset="0"/>
              </a:rPr>
              <a:t>获取图片的表征</a:t>
            </a:r>
            <a:r>
              <a:rPr lang="en-US" altLang="zh-CN" sz="2000">
                <a:solidFill>
                  <a:srgbClr val="121212"/>
                </a:solidFill>
                <a:latin typeface="Times New Roman" panose="02020603050405020304" pitchFamily="18" charset="0"/>
                <a:cs typeface="Times New Roman" panose="02020603050405020304" pitchFamily="18" charset="0"/>
              </a:rPr>
              <a:t>,</a:t>
            </a:r>
            <a:r>
              <a:rPr lang="zh-CN" altLang="en-US" sz="2000">
                <a:solidFill>
                  <a:srgbClr val="121212"/>
                </a:solidFill>
                <a:latin typeface="Times New Roman" panose="02020603050405020304" pitchFamily="18" charset="0"/>
                <a:cs typeface="Times New Roman" panose="02020603050405020304" pitchFamily="18" charset="0"/>
              </a:rPr>
              <a:t>通过</a:t>
            </a:r>
            <a:r>
              <a:rPr lang="en-US" altLang="zh-CN" sz="2000">
                <a:solidFill>
                  <a:srgbClr val="121212"/>
                </a:solidFill>
                <a:latin typeface="Times New Roman" panose="02020603050405020304" pitchFamily="18" charset="0"/>
                <a:cs typeface="Times New Roman" panose="02020603050405020304" pitchFamily="18" charset="0"/>
              </a:rPr>
              <a:t>encoder</a:t>
            </a:r>
            <a:r>
              <a:rPr lang="zh-CN" altLang="en-US" sz="2000">
                <a:solidFill>
                  <a:srgbClr val="121212"/>
                </a:solidFill>
                <a:latin typeface="Times New Roman" panose="02020603050405020304" pitchFamily="18" charset="0"/>
                <a:cs typeface="Times New Roman" panose="02020603050405020304" pitchFamily="18" charset="0"/>
              </a:rPr>
              <a:t>得到</a:t>
            </a:r>
            <a:r>
              <a:rPr lang="en-US" altLang="zh-CN" sz="2000">
                <a:solidFill>
                  <a:srgbClr val="121212"/>
                </a:solidFill>
                <a:latin typeface="Times New Roman" panose="02020603050405020304" pitchFamily="18" charset="0"/>
                <a:cs typeface="Times New Roman" panose="02020603050405020304" pitchFamily="18" charset="0"/>
              </a:rPr>
              <a:t>h</a:t>
            </a:r>
            <a:r>
              <a:rPr lang="en-US" altLang="zh-CN" sz="2000" baseline="-25000">
                <a:solidFill>
                  <a:srgbClr val="121212"/>
                </a:solidFill>
                <a:latin typeface="Times New Roman" panose="02020603050405020304" pitchFamily="18" charset="0"/>
                <a:cs typeface="Times New Roman" panose="02020603050405020304" pitchFamily="18" charset="0"/>
              </a:rPr>
              <a:t>i</a:t>
            </a:r>
            <a:r>
              <a:rPr lang="zh-CN" altLang="en-US" sz="2000">
                <a:solidFill>
                  <a:srgbClr val="121212"/>
                </a:solidFill>
                <a:latin typeface="Times New Roman" panose="02020603050405020304" pitchFamily="18" charset="0"/>
                <a:cs typeface="Times New Roman" panose="02020603050405020304" pitchFamily="18" charset="0"/>
              </a:rPr>
              <a:t>和</a:t>
            </a:r>
            <a:r>
              <a:rPr lang="en-US" altLang="zh-CN" sz="2000">
                <a:solidFill>
                  <a:srgbClr val="121212"/>
                </a:solidFill>
                <a:latin typeface="Times New Roman" panose="02020603050405020304" pitchFamily="18" charset="0"/>
                <a:cs typeface="Times New Roman" panose="02020603050405020304" pitchFamily="18" charset="0"/>
              </a:rPr>
              <a:t>h</a:t>
            </a:r>
            <a:r>
              <a:rPr lang="en-US" altLang="zh-CN" sz="2000" baseline="-25000">
                <a:solidFill>
                  <a:srgbClr val="121212"/>
                </a:solidFill>
                <a:latin typeface="Times New Roman" panose="02020603050405020304" pitchFamily="18" charset="0"/>
                <a:cs typeface="Times New Roman" panose="02020603050405020304" pitchFamily="18" charset="0"/>
              </a:rPr>
              <a:t>j</a:t>
            </a:r>
            <a:endParaRPr lang="en-US" altLang="zh-CN" sz="2000">
              <a:solidFill>
                <a:srgbClr val="121212"/>
              </a:solidFill>
              <a:latin typeface="Times New Roman" panose="02020603050405020304" pitchFamily="18" charset="0"/>
              <a:cs typeface="Times New Roman" panose="02020603050405020304" pitchFamily="18" charset="0"/>
            </a:endParaRPr>
          </a:p>
        </p:txBody>
      </p:sp>
      <p:pic>
        <p:nvPicPr>
          <p:cNvPr id="3" name="图片 2">
            <a:extLst>
              <a:ext uri="{FF2B5EF4-FFF2-40B4-BE49-F238E27FC236}">
                <a16:creationId xmlns:a16="http://schemas.microsoft.com/office/drawing/2014/main" id="{E1C3BCBF-8D7F-4F9F-9429-A6D6C5F881DD}"/>
              </a:ext>
            </a:extLst>
          </p:cNvPr>
          <p:cNvPicPr>
            <a:picLocks noChangeAspect="1"/>
          </p:cNvPicPr>
          <p:nvPr/>
        </p:nvPicPr>
        <p:blipFill>
          <a:blip r:embed="rId3"/>
          <a:stretch>
            <a:fillRect/>
          </a:stretch>
        </p:blipFill>
        <p:spPr>
          <a:xfrm>
            <a:off x="4320940" y="2180779"/>
            <a:ext cx="3947570" cy="4570215"/>
          </a:xfrm>
          <a:prstGeom prst="rect">
            <a:avLst/>
          </a:prstGeom>
        </p:spPr>
      </p:pic>
      <p:sp>
        <p:nvSpPr>
          <p:cNvPr id="5" name="灯片编号占位符 4">
            <a:extLst>
              <a:ext uri="{FF2B5EF4-FFF2-40B4-BE49-F238E27FC236}">
                <a16:creationId xmlns:a16="http://schemas.microsoft.com/office/drawing/2014/main" id="{2A096422-3551-42C3-AC58-399497AF0CD3}"/>
              </a:ext>
            </a:extLst>
          </p:cNvPr>
          <p:cNvSpPr>
            <a:spLocks noGrp="1"/>
          </p:cNvSpPr>
          <p:nvPr>
            <p:ph type="sldNum" sz="quarter" idx="12"/>
          </p:nvPr>
        </p:nvSpPr>
        <p:spPr/>
        <p:txBody>
          <a:bodyPr/>
          <a:lstStyle/>
          <a:p>
            <a:fld id="{2B55EA8C-D11E-460A-B3EA-929F000B21EE}" type="slidenum">
              <a:rPr lang="zh-CN" altLang="en-US" smtClean="0"/>
              <a:pPr/>
              <a:t>18</a:t>
            </a:fld>
            <a:r>
              <a:rPr lang="en-US" altLang="zh-CN"/>
              <a:t>/56</a:t>
            </a:r>
            <a:endParaRPr lang="zh-CN" altLang="en-US"/>
          </a:p>
        </p:txBody>
      </p:sp>
    </p:spTree>
    <p:extLst>
      <p:ext uri="{BB962C8B-B14F-4D97-AF65-F5344CB8AC3E}">
        <p14:creationId xmlns:p14="http://schemas.microsoft.com/office/powerpoint/2010/main" val="16354509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02289D28-451F-453C-8212-4FEA9E7F4576}"/>
              </a:ext>
            </a:extLst>
          </p:cNvPr>
          <p:cNvSpPr/>
          <p:nvPr/>
        </p:nvSpPr>
        <p:spPr>
          <a:xfrm>
            <a:off x="283038" y="219313"/>
            <a:ext cx="8606843" cy="584775"/>
          </a:xfrm>
          <a:prstGeom prst="rect">
            <a:avLst/>
          </a:prstGeom>
        </p:spPr>
        <p:txBody>
          <a:bodyPr wrap="none">
            <a:spAutoFit/>
          </a:bodyPr>
          <a:lstStyle/>
          <a:p>
            <a:r>
              <a:rPr lang="zh-CN" altLang="en-US" sz="3200">
                <a:latin typeface="Times New Roman" panose="02020603050405020304" pitchFamily="18" charset="0"/>
                <a:cs typeface="Times New Roman" panose="02020603050405020304" pitchFamily="18" charset="0"/>
              </a:rPr>
              <a:t>对比学习</a:t>
            </a:r>
            <a:r>
              <a:rPr lang="en-US" altLang="zh-CN" sz="3200">
                <a:latin typeface="Times New Roman" panose="02020603050405020304" pitchFamily="18" charset="0"/>
                <a:cs typeface="Times New Roman" panose="02020603050405020304" pitchFamily="18" charset="0"/>
              </a:rPr>
              <a:t>(Contrastive Learning) - </a:t>
            </a:r>
            <a:r>
              <a:rPr lang="zh-CN" altLang="en-US" sz="3200">
                <a:latin typeface="Times New Roman" panose="02020603050405020304" pitchFamily="18" charset="0"/>
                <a:cs typeface="Times New Roman" panose="02020603050405020304" pitchFamily="18" charset="0"/>
              </a:rPr>
              <a:t>以</a:t>
            </a:r>
            <a:r>
              <a:rPr lang="en-US" altLang="zh-CN" sz="3200">
                <a:latin typeface="Times New Roman" panose="02020603050405020304" pitchFamily="18" charset="0"/>
                <a:cs typeface="Times New Roman" panose="02020603050405020304" pitchFamily="18" charset="0"/>
              </a:rPr>
              <a:t>SimCLR</a:t>
            </a:r>
            <a:r>
              <a:rPr lang="zh-CN" altLang="en-US" sz="3200">
                <a:latin typeface="Times New Roman" panose="02020603050405020304" pitchFamily="18" charset="0"/>
                <a:cs typeface="Times New Roman" panose="02020603050405020304" pitchFamily="18" charset="0"/>
              </a:rPr>
              <a:t>为例</a:t>
            </a:r>
          </a:p>
        </p:txBody>
      </p:sp>
      <p:sp>
        <p:nvSpPr>
          <p:cNvPr id="12" name="矩形 11">
            <a:extLst>
              <a:ext uri="{FF2B5EF4-FFF2-40B4-BE49-F238E27FC236}">
                <a16:creationId xmlns:a16="http://schemas.microsoft.com/office/drawing/2014/main" id="{7897B746-B3AF-43D1-A1FF-DB5830A5AF2B}"/>
              </a:ext>
            </a:extLst>
          </p:cNvPr>
          <p:cNvSpPr/>
          <p:nvPr/>
        </p:nvSpPr>
        <p:spPr>
          <a:xfrm>
            <a:off x="748145" y="1119161"/>
            <a:ext cx="10492488" cy="505267"/>
          </a:xfrm>
          <a:prstGeom prst="rect">
            <a:avLst/>
          </a:prstGeom>
        </p:spPr>
        <p:txBody>
          <a:bodyPr wrap="square">
            <a:spAutoFit/>
          </a:bodyPr>
          <a:lstStyle/>
          <a:p>
            <a:pPr indent="457200">
              <a:lnSpc>
                <a:spcPct val="150000"/>
              </a:lnSpc>
            </a:pPr>
            <a:r>
              <a:rPr lang="zh-CN" altLang="en-US" sz="2000">
                <a:solidFill>
                  <a:srgbClr val="121212"/>
                </a:solidFill>
                <a:latin typeface="Times New Roman" panose="02020603050405020304" pitchFamily="18" charset="0"/>
                <a:cs typeface="Times New Roman" panose="02020603050405020304" pitchFamily="18" charset="0"/>
              </a:rPr>
              <a:t>使用预测头 </a:t>
            </a:r>
            <a:r>
              <a:rPr lang="en-US" altLang="zh-CN" sz="2000">
                <a:solidFill>
                  <a:srgbClr val="121212"/>
                </a:solidFill>
                <a:latin typeface="Times New Roman" panose="02020603050405020304" pitchFamily="18" charset="0"/>
                <a:cs typeface="Times New Roman" panose="02020603050405020304" pitchFamily="18" charset="0"/>
              </a:rPr>
              <a:t>Projection head, </a:t>
            </a:r>
            <a:r>
              <a:rPr lang="zh-CN" altLang="en-US" sz="2000">
                <a:solidFill>
                  <a:srgbClr val="121212"/>
                </a:solidFill>
                <a:latin typeface="Times New Roman" panose="02020603050405020304" pitchFamily="18" charset="0"/>
                <a:cs typeface="Times New Roman" panose="02020603050405020304" pitchFamily="18" charset="0"/>
              </a:rPr>
              <a:t>得到新的</a:t>
            </a:r>
            <a:r>
              <a:rPr lang="en-US" altLang="zh-CN" sz="2000">
                <a:solidFill>
                  <a:srgbClr val="121212"/>
                </a:solidFill>
                <a:latin typeface="Times New Roman" panose="02020603050405020304" pitchFamily="18" charset="0"/>
                <a:cs typeface="Times New Roman" panose="02020603050405020304" pitchFamily="18" charset="0"/>
              </a:rPr>
              <a:t>representation z</a:t>
            </a:r>
            <a:r>
              <a:rPr lang="en-US" altLang="zh-CN" sz="2000" baseline="-25000">
                <a:solidFill>
                  <a:srgbClr val="121212"/>
                </a:solidFill>
                <a:latin typeface="Times New Roman" panose="02020603050405020304" pitchFamily="18" charset="0"/>
                <a:cs typeface="Times New Roman" panose="02020603050405020304" pitchFamily="18" charset="0"/>
              </a:rPr>
              <a:t>i</a:t>
            </a:r>
            <a:r>
              <a:rPr lang="zh-CN" altLang="en-US" sz="2000">
                <a:solidFill>
                  <a:srgbClr val="121212"/>
                </a:solidFill>
                <a:latin typeface="Times New Roman" panose="02020603050405020304" pitchFamily="18" charset="0"/>
                <a:cs typeface="Times New Roman" panose="02020603050405020304" pitchFamily="18" charset="0"/>
              </a:rPr>
              <a:t>和</a:t>
            </a:r>
            <a:r>
              <a:rPr lang="en-US" altLang="zh-CN" sz="2000">
                <a:solidFill>
                  <a:srgbClr val="121212"/>
                </a:solidFill>
                <a:latin typeface="Times New Roman" panose="02020603050405020304" pitchFamily="18" charset="0"/>
                <a:cs typeface="Times New Roman" panose="02020603050405020304" pitchFamily="18" charset="0"/>
              </a:rPr>
              <a:t>z</a:t>
            </a:r>
            <a:r>
              <a:rPr lang="en-US" altLang="zh-CN" sz="2000" baseline="-25000">
                <a:solidFill>
                  <a:srgbClr val="121212"/>
                </a:solidFill>
                <a:latin typeface="Times New Roman" panose="02020603050405020304" pitchFamily="18" charset="0"/>
                <a:cs typeface="Times New Roman" panose="02020603050405020304" pitchFamily="18" charset="0"/>
              </a:rPr>
              <a:t>j,</a:t>
            </a:r>
            <a:r>
              <a:rPr lang="zh-CN" altLang="en-US" sz="2000">
                <a:solidFill>
                  <a:srgbClr val="121212"/>
                </a:solidFill>
                <a:latin typeface="Times New Roman" panose="02020603050405020304" pitchFamily="18" charset="0"/>
                <a:cs typeface="Times New Roman" panose="02020603050405020304" pitchFamily="18" charset="0"/>
              </a:rPr>
              <a:t>求对比损失，完成训练。</a:t>
            </a:r>
            <a:endParaRPr lang="en-US" altLang="zh-CN" sz="2000">
              <a:solidFill>
                <a:srgbClr val="121212"/>
              </a:solidFill>
              <a:latin typeface="Times New Roman" panose="02020603050405020304" pitchFamily="18" charset="0"/>
              <a:cs typeface="Times New Roman" panose="02020603050405020304" pitchFamily="18" charset="0"/>
            </a:endParaRPr>
          </a:p>
        </p:txBody>
      </p:sp>
      <p:pic>
        <p:nvPicPr>
          <p:cNvPr id="4" name="图片 3">
            <a:extLst>
              <a:ext uri="{FF2B5EF4-FFF2-40B4-BE49-F238E27FC236}">
                <a16:creationId xmlns:a16="http://schemas.microsoft.com/office/drawing/2014/main" id="{74F3E772-D6E7-44D1-993D-258A595ED279}"/>
              </a:ext>
            </a:extLst>
          </p:cNvPr>
          <p:cNvPicPr>
            <a:picLocks noChangeAspect="1"/>
          </p:cNvPicPr>
          <p:nvPr/>
        </p:nvPicPr>
        <p:blipFill>
          <a:blip r:embed="rId3"/>
          <a:stretch>
            <a:fillRect/>
          </a:stretch>
        </p:blipFill>
        <p:spPr>
          <a:xfrm>
            <a:off x="3978172" y="2001056"/>
            <a:ext cx="4235656" cy="4570216"/>
          </a:xfrm>
          <a:prstGeom prst="rect">
            <a:avLst/>
          </a:prstGeom>
        </p:spPr>
      </p:pic>
      <p:sp>
        <p:nvSpPr>
          <p:cNvPr id="6" name="灯片编号占位符 5">
            <a:extLst>
              <a:ext uri="{FF2B5EF4-FFF2-40B4-BE49-F238E27FC236}">
                <a16:creationId xmlns:a16="http://schemas.microsoft.com/office/drawing/2014/main" id="{F4E87EFB-E538-4CB4-BC73-A0E1C7008035}"/>
              </a:ext>
            </a:extLst>
          </p:cNvPr>
          <p:cNvSpPr>
            <a:spLocks noGrp="1"/>
          </p:cNvSpPr>
          <p:nvPr>
            <p:ph type="sldNum" sz="quarter" idx="12"/>
          </p:nvPr>
        </p:nvSpPr>
        <p:spPr/>
        <p:txBody>
          <a:bodyPr/>
          <a:lstStyle/>
          <a:p>
            <a:fld id="{2B55EA8C-D11E-460A-B3EA-929F000B21EE}" type="slidenum">
              <a:rPr lang="zh-CN" altLang="en-US" smtClean="0"/>
              <a:pPr/>
              <a:t>19</a:t>
            </a:fld>
            <a:r>
              <a:rPr lang="en-US" altLang="zh-CN"/>
              <a:t>/56</a:t>
            </a:r>
            <a:endParaRPr lang="zh-CN" altLang="en-US"/>
          </a:p>
        </p:txBody>
      </p:sp>
    </p:spTree>
    <p:extLst>
      <p:ext uri="{BB962C8B-B14F-4D97-AF65-F5344CB8AC3E}">
        <p14:creationId xmlns:p14="http://schemas.microsoft.com/office/powerpoint/2010/main" val="16061130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20264ADF-58D6-4819-9DE4-AB3AD38481F6}"/>
              </a:ext>
            </a:extLst>
          </p:cNvPr>
          <p:cNvSpPr/>
          <p:nvPr/>
        </p:nvSpPr>
        <p:spPr>
          <a:xfrm>
            <a:off x="5408953" y="434975"/>
            <a:ext cx="1374094" cy="707886"/>
          </a:xfrm>
          <a:prstGeom prst="rect">
            <a:avLst/>
          </a:prstGeom>
        </p:spPr>
        <p:txBody>
          <a:bodyPr wrap="none">
            <a:spAutoFit/>
          </a:bodyPr>
          <a:lstStyle/>
          <a:p>
            <a:r>
              <a:rPr lang="zh-CN" altLang="en-US" sz="4000">
                <a:latin typeface="华文中宋" panose="02010600040101010101" pitchFamily="2" charset="-122"/>
                <a:ea typeface="华文中宋" panose="02010600040101010101" pitchFamily="2" charset="-122"/>
                <a:cs typeface="Times New Roman" panose="02020603050405020304" pitchFamily="18" charset="0"/>
              </a:rPr>
              <a:t>目 录</a:t>
            </a:r>
          </a:p>
        </p:txBody>
      </p:sp>
      <p:sp>
        <p:nvSpPr>
          <p:cNvPr id="4" name="单圆角矩形 3">
            <a:extLst>
              <a:ext uri="{FF2B5EF4-FFF2-40B4-BE49-F238E27FC236}">
                <a16:creationId xmlns:a16="http://schemas.microsoft.com/office/drawing/2014/main" id="{C8A265D7-3133-483B-9572-7780B696C2D3}"/>
              </a:ext>
            </a:extLst>
          </p:cNvPr>
          <p:cNvSpPr>
            <a:spLocks noChangeArrowheads="1"/>
          </p:cNvSpPr>
          <p:nvPr/>
        </p:nvSpPr>
        <p:spPr bwMode="auto">
          <a:xfrm flipH="1">
            <a:off x="3028895" y="2351826"/>
            <a:ext cx="932854" cy="608878"/>
          </a:xfrm>
          <a:custGeom>
            <a:avLst/>
            <a:gdLst>
              <a:gd name="T0" fmla="*/ 0 w 528877"/>
              <a:gd name="T1" fmla="*/ 0 h 495119"/>
              <a:gd name="T2" fmla="*/ 446154 w 528877"/>
              <a:gd name="T3" fmla="*/ 0 h 495119"/>
              <a:gd name="T4" fmla="*/ 528638 w 528877"/>
              <a:gd name="T5" fmla="*/ 82551 h 495119"/>
              <a:gd name="T6" fmla="*/ 528638 w 528877"/>
              <a:gd name="T7" fmla="*/ 495300 h 495119"/>
              <a:gd name="T8" fmla="*/ 0 w 528877"/>
              <a:gd name="T9" fmla="*/ 495300 h 495119"/>
              <a:gd name="T10" fmla="*/ 0 w 528877"/>
              <a:gd name="T11" fmla="*/ 0 h 495119"/>
              <a:gd name="T12" fmla="*/ 0 60000 65536"/>
              <a:gd name="T13" fmla="*/ 0 60000 65536"/>
              <a:gd name="T14" fmla="*/ 0 60000 65536"/>
              <a:gd name="T15" fmla="*/ 0 60000 65536"/>
              <a:gd name="T16" fmla="*/ 0 60000 65536"/>
              <a:gd name="T17" fmla="*/ 0 60000 65536"/>
              <a:gd name="T18" fmla="*/ 0 w 528877"/>
              <a:gd name="T19" fmla="*/ 0 h 495119"/>
              <a:gd name="T20" fmla="*/ 528877 w 528877"/>
              <a:gd name="T21" fmla="*/ 495119 h 495119"/>
            </a:gdLst>
            <a:ahLst/>
            <a:cxnLst>
              <a:cxn ang="T12">
                <a:pos x="T0" y="T1"/>
              </a:cxn>
              <a:cxn ang="T13">
                <a:pos x="T2" y="T3"/>
              </a:cxn>
              <a:cxn ang="T14">
                <a:pos x="T4" y="T5"/>
              </a:cxn>
              <a:cxn ang="T15">
                <a:pos x="T6" y="T7"/>
              </a:cxn>
              <a:cxn ang="T16">
                <a:pos x="T8" y="T9"/>
              </a:cxn>
              <a:cxn ang="T17">
                <a:pos x="T10" y="T11"/>
              </a:cxn>
            </a:cxnLst>
            <a:rect l="T18" t="T19" r="T20" b="T21"/>
            <a:pathLst>
              <a:path w="528877" h="495119">
                <a:moveTo>
                  <a:pt x="0" y="0"/>
                </a:moveTo>
                <a:lnTo>
                  <a:pt x="446356" y="0"/>
                </a:lnTo>
                <a:cubicBezTo>
                  <a:pt x="491931" y="0"/>
                  <a:pt x="528877" y="36946"/>
                  <a:pt x="528877" y="82521"/>
                </a:cubicBezTo>
                <a:lnTo>
                  <a:pt x="528877" y="495119"/>
                </a:lnTo>
                <a:lnTo>
                  <a:pt x="0" y="495119"/>
                </a:lnTo>
                <a:lnTo>
                  <a:pt x="0" y="0"/>
                </a:lnTo>
                <a:close/>
              </a:path>
            </a:pathLst>
          </a:custGeom>
          <a:solidFill>
            <a:srgbClr val="1557AE"/>
          </a:solidFill>
          <a:ln>
            <a:noFill/>
          </a:ln>
        </p:spPr>
        <p:txBody>
          <a:bodyPr anchor="ctr"/>
          <a:lstStyle/>
          <a:p>
            <a:pPr marL="0" marR="0" lvl="0" indent="0" algn="ctr" defTabSz="914400" rtl="0" eaLnBrk="1" fontAlgn="auto" latinLnBrk="0" hangingPunct="1">
              <a:lnSpc>
                <a:spcPct val="100000"/>
              </a:lnSpc>
              <a:spcBef>
                <a:spcPts val="0"/>
              </a:spcBef>
              <a:spcAft>
                <a:spcPts val="0"/>
              </a:spcAft>
              <a:buClrTx/>
              <a:buSzTx/>
              <a:buFont typeface="Arial" pitchFamily="34" charset="0"/>
              <a:buNone/>
              <a:tabLst/>
              <a:defRPr/>
            </a:pPr>
            <a:r>
              <a:rPr kumimoji="0" lang="en-US" altLang="zh-CN" sz="2400" b="0" i="0" u="none" strike="noStrike" kern="1200" cap="none" spc="0" normalizeH="0" baseline="0" noProof="0" dirty="0">
                <a:ln>
                  <a:noFill/>
                </a:ln>
                <a:solidFill>
                  <a:srgbClr val="FFFFFF"/>
                </a:solidFill>
                <a:effectLst/>
                <a:uLnTx/>
                <a:uFillTx/>
                <a:latin typeface="Tahoma" panose="020B0604030504040204" pitchFamily="34" charset="0"/>
                <a:ea typeface="Tahoma" panose="020B0604030504040204" pitchFamily="34" charset="0"/>
                <a:cs typeface="Tahoma" panose="020B0604030504040204" pitchFamily="34" charset="0"/>
              </a:rPr>
              <a:t>01</a:t>
            </a:r>
            <a:endParaRPr kumimoji="0" lang="zh-CN" altLang="en-US" sz="2400" b="0" i="0" u="none" strike="noStrike" kern="1200" cap="none" spc="0" normalizeH="0" baseline="0" noProof="0" dirty="0">
              <a:ln>
                <a:noFill/>
              </a:ln>
              <a:solidFill>
                <a:srgbClr val="FFFFFF"/>
              </a:solidFill>
              <a:effectLst/>
              <a:uLnTx/>
              <a:uFillTx/>
              <a:latin typeface="Tahoma" panose="020B0604030504040204" pitchFamily="34" charset="0"/>
              <a:ea typeface="微软雅黑" panose="020B0503020204020204" pitchFamily="34" charset="-122"/>
              <a:cs typeface="Tahoma" panose="020B0604030504040204" pitchFamily="34" charset="0"/>
            </a:endParaRPr>
          </a:p>
        </p:txBody>
      </p:sp>
      <p:sp>
        <p:nvSpPr>
          <p:cNvPr id="5" name="矩形 4">
            <a:extLst>
              <a:ext uri="{FF2B5EF4-FFF2-40B4-BE49-F238E27FC236}">
                <a16:creationId xmlns:a16="http://schemas.microsoft.com/office/drawing/2014/main" id="{9549C4C0-6136-497D-AF9D-BE0F8CF0C4CD}"/>
              </a:ext>
            </a:extLst>
          </p:cNvPr>
          <p:cNvSpPr>
            <a:spLocks noChangeArrowheads="1"/>
          </p:cNvSpPr>
          <p:nvPr/>
        </p:nvSpPr>
        <p:spPr bwMode="auto">
          <a:xfrm>
            <a:off x="3967352" y="2351826"/>
            <a:ext cx="5098475" cy="608878"/>
          </a:xfrm>
          <a:prstGeom prst="rect">
            <a:avLst/>
          </a:prstGeom>
          <a:solidFill>
            <a:srgbClr val="DCE6F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400" b="1">
                <a:latin typeface="Tahoma" panose="020B0604030504040204" pitchFamily="34" charset="0"/>
                <a:ea typeface="微软雅黑" panose="020B0503020204020204" pitchFamily="34" charset="-122"/>
                <a:cs typeface="Tahoma" panose="020B0604030504040204" pitchFamily="34" charset="0"/>
              </a:rPr>
              <a:t>对比学习</a:t>
            </a:r>
            <a:endParaRPr kumimoji="0" lang="zh-CN" altLang="en-US" sz="2400" b="1" i="0" u="none" strike="noStrike" kern="1200" cap="none" spc="0" normalizeH="0" baseline="0" noProof="0" dirty="0">
              <a:ln>
                <a:noFill/>
              </a:ln>
              <a:effectLst/>
              <a:uLnTx/>
              <a:uFillTx/>
              <a:latin typeface="Tahoma" panose="020B0604030504040204" pitchFamily="34" charset="0"/>
              <a:ea typeface="微软雅黑" panose="020B0503020204020204" pitchFamily="34" charset="-122"/>
              <a:cs typeface="Tahoma" panose="020B0604030504040204" pitchFamily="34" charset="0"/>
            </a:endParaRPr>
          </a:p>
        </p:txBody>
      </p:sp>
      <p:sp>
        <p:nvSpPr>
          <p:cNvPr id="6" name="单圆角矩形 5">
            <a:extLst>
              <a:ext uri="{FF2B5EF4-FFF2-40B4-BE49-F238E27FC236}">
                <a16:creationId xmlns:a16="http://schemas.microsoft.com/office/drawing/2014/main" id="{1FF4DBFB-645A-4D4F-8CA8-B0E67A3BBECE}"/>
              </a:ext>
            </a:extLst>
          </p:cNvPr>
          <p:cNvSpPr>
            <a:spLocks noChangeArrowheads="1"/>
          </p:cNvSpPr>
          <p:nvPr/>
        </p:nvSpPr>
        <p:spPr bwMode="auto">
          <a:xfrm flipH="1">
            <a:off x="3028895" y="4033559"/>
            <a:ext cx="932854" cy="606927"/>
          </a:xfrm>
          <a:custGeom>
            <a:avLst/>
            <a:gdLst>
              <a:gd name="T0" fmla="*/ 0 w 528877"/>
              <a:gd name="T1" fmla="*/ 0 h 495119"/>
              <a:gd name="T2" fmla="*/ 446154 w 528877"/>
              <a:gd name="T3" fmla="*/ 0 h 495119"/>
              <a:gd name="T4" fmla="*/ 528638 w 528877"/>
              <a:gd name="T5" fmla="*/ 82287 h 495119"/>
              <a:gd name="T6" fmla="*/ 528638 w 528877"/>
              <a:gd name="T7" fmla="*/ 493713 h 495119"/>
              <a:gd name="T8" fmla="*/ 0 w 528877"/>
              <a:gd name="T9" fmla="*/ 493713 h 495119"/>
              <a:gd name="T10" fmla="*/ 0 w 528877"/>
              <a:gd name="T11" fmla="*/ 0 h 495119"/>
              <a:gd name="T12" fmla="*/ 0 60000 65536"/>
              <a:gd name="T13" fmla="*/ 0 60000 65536"/>
              <a:gd name="T14" fmla="*/ 0 60000 65536"/>
              <a:gd name="T15" fmla="*/ 0 60000 65536"/>
              <a:gd name="T16" fmla="*/ 0 60000 65536"/>
              <a:gd name="T17" fmla="*/ 0 60000 65536"/>
              <a:gd name="T18" fmla="*/ 0 w 528877"/>
              <a:gd name="T19" fmla="*/ 0 h 495119"/>
              <a:gd name="T20" fmla="*/ 528877 w 528877"/>
              <a:gd name="T21" fmla="*/ 495119 h 495119"/>
            </a:gdLst>
            <a:ahLst/>
            <a:cxnLst>
              <a:cxn ang="T12">
                <a:pos x="T0" y="T1"/>
              </a:cxn>
              <a:cxn ang="T13">
                <a:pos x="T2" y="T3"/>
              </a:cxn>
              <a:cxn ang="T14">
                <a:pos x="T4" y="T5"/>
              </a:cxn>
              <a:cxn ang="T15">
                <a:pos x="T6" y="T7"/>
              </a:cxn>
              <a:cxn ang="T16">
                <a:pos x="T8" y="T9"/>
              </a:cxn>
              <a:cxn ang="T17">
                <a:pos x="T10" y="T11"/>
              </a:cxn>
            </a:cxnLst>
            <a:rect l="T18" t="T19" r="T20" b="T21"/>
            <a:pathLst>
              <a:path w="528877" h="495119">
                <a:moveTo>
                  <a:pt x="0" y="0"/>
                </a:moveTo>
                <a:lnTo>
                  <a:pt x="446356" y="0"/>
                </a:lnTo>
                <a:cubicBezTo>
                  <a:pt x="491931" y="0"/>
                  <a:pt x="528877" y="36946"/>
                  <a:pt x="528877" y="82521"/>
                </a:cubicBezTo>
                <a:lnTo>
                  <a:pt x="528877" y="495119"/>
                </a:lnTo>
                <a:lnTo>
                  <a:pt x="0" y="495119"/>
                </a:lnTo>
                <a:lnTo>
                  <a:pt x="0" y="0"/>
                </a:lnTo>
                <a:close/>
              </a:path>
            </a:pathLst>
          </a:custGeom>
          <a:solidFill>
            <a:srgbClr val="1557AE"/>
          </a:solidFill>
          <a:ln>
            <a:noFill/>
          </a:ln>
        </p:spPr>
        <p:style>
          <a:lnRef idx="1">
            <a:schemeClr val="accent2"/>
          </a:lnRef>
          <a:fillRef idx="3">
            <a:schemeClr val="accent2"/>
          </a:fillRef>
          <a:effectRef idx="2">
            <a:schemeClr val="accent2"/>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 typeface="Arial" pitchFamily="34" charset="0"/>
              <a:buNone/>
              <a:tabLst/>
              <a:defRPr/>
            </a:pPr>
            <a:r>
              <a:rPr kumimoji="0" lang="en-US" altLang="zh-CN" sz="2400" b="0" i="0" u="none" strike="noStrike" kern="1200" cap="none" spc="0" normalizeH="0" baseline="0" noProof="0" dirty="0">
                <a:ln>
                  <a:noFill/>
                </a:ln>
                <a:solidFill>
                  <a:srgbClr val="FFFFFF"/>
                </a:solidFill>
                <a:effectLst/>
                <a:uLnTx/>
                <a:uFillTx/>
                <a:latin typeface="Tahoma" panose="020B0604030504040204" pitchFamily="34" charset="0"/>
                <a:ea typeface="Tahoma" panose="020B0604030504040204" pitchFamily="34" charset="0"/>
                <a:cs typeface="Tahoma" panose="020B0604030504040204" pitchFamily="34" charset="0"/>
              </a:rPr>
              <a:t>03</a:t>
            </a:r>
            <a:endParaRPr kumimoji="0" lang="zh-CN" altLang="en-US" sz="2400" b="0" i="0" u="none" strike="noStrike" kern="1200" cap="none" spc="0" normalizeH="0" baseline="0" noProof="0" dirty="0">
              <a:ln>
                <a:noFill/>
              </a:ln>
              <a:solidFill>
                <a:srgbClr val="FFFFFF"/>
              </a:solidFill>
              <a:effectLst/>
              <a:uLnTx/>
              <a:uFillTx/>
              <a:latin typeface="Tahoma" panose="020B0604030504040204" pitchFamily="34" charset="0"/>
              <a:ea typeface="微软雅黑" panose="020B0503020204020204" pitchFamily="34" charset="-122"/>
              <a:cs typeface="Tahoma" panose="020B0604030504040204" pitchFamily="34" charset="0"/>
            </a:endParaRPr>
          </a:p>
        </p:txBody>
      </p:sp>
      <p:sp>
        <p:nvSpPr>
          <p:cNvPr id="7" name="矩形 6">
            <a:extLst>
              <a:ext uri="{FF2B5EF4-FFF2-40B4-BE49-F238E27FC236}">
                <a16:creationId xmlns:a16="http://schemas.microsoft.com/office/drawing/2014/main" id="{13E7F696-9C32-42E1-9CF4-3AA9347FC8E1}"/>
              </a:ext>
            </a:extLst>
          </p:cNvPr>
          <p:cNvSpPr>
            <a:spLocks noChangeArrowheads="1"/>
          </p:cNvSpPr>
          <p:nvPr/>
        </p:nvSpPr>
        <p:spPr bwMode="auto">
          <a:xfrm>
            <a:off x="3967352" y="4037345"/>
            <a:ext cx="5098475" cy="606927"/>
          </a:xfrm>
          <a:prstGeom prst="rect">
            <a:avLst/>
          </a:prstGeom>
          <a:solidFill>
            <a:srgbClr val="DCE6F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a:ln>
                  <a:noFill/>
                </a:ln>
                <a:solidFill>
                  <a:srgbClr val="44546A">
                    <a:lumMod val="50000"/>
                  </a:srgbClr>
                </a:solidFill>
                <a:effectLst/>
                <a:uLnTx/>
                <a:uFillTx/>
                <a:latin typeface="Tahoma" panose="020B0604030504040204" pitchFamily="34" charset="0"/>
                <a:ea typeface="微软雅黑" panose="020B0503020204020204" pitchFamily="34" charset="-122"/>
                <a:cs typeface="Tahoma" panose="020B0604030504040204" pitchFamily="34" charset="0"/>
              </a:rPr>
              <a:t>NLP</a:t>
            </a:r>
            <a:r>
              <a:rPr kumimoji="0" lang="zh-CN" altLang="en-US" sz="2400" b="1" i="0" u="none" strike="noStrike" kern="1200" cap="none" spc="0" normalizeH="0" baseline="0" noProof="0">
                <a:ln>
                  <a:noFill/>
                </a:ln>
                <a:solidFill>
                  <a:srgbClr val="44546A">
                    <a:lumMod val="50000"/>
                  </a:srgbClr>
                </a:solidFill>
                <a:effectLst/>
                <a:uLnTx/>
                <a:uFillTx/>
                <a:latin typeface="Tahoma" panose="020B0604030504040204" pitchFamily="34" charset="0"/>
                <a:ea typeface="微软雅黑" panose="020B0503020204020204" pitchFamily="34" charset="-122"/>
                <a:cs typeface="Tahoma" panose="020B0604030504040204" pitchFamily="34" charset="0"/>
              </a:rPr>
              <a:t>中的对比学习</a:t>
            </a:r>
            <a:endParaRPr kumimoji="0" lang="zh-CN" altLang="en-US" sz="2400" b="1" i="0" u="none" strike="noStrike" kern="1200" cap="none" spc="0" normalizeH="0" baseline="0" noProof="0" dirty="0">
              <a:ln>
                <a:noFill/>
              </a:ln>
              <a:solidFill>
                <a:srgbClr val="44546A">
                  <a:lumMod val="50000"/>
                </a:srgbClr>
              </a:solidFill>
              <a:effectLst/>
              <a:uLnTx/>
              <a:uFillTx/>
              <a:latin typeface="Tahoma" panose="020B0604030504040204" pitchFamily="34" charset="0"/>
              <a:ea typeface="微软雅黑" panose="020B0503020204020204" pitchFamily="34" charset="-122"/>
              <a:cs typeface="Tahoma" panose="020B0604030504040204" pitchFamily="34" charset="0"/>
            </a:endParaRPr>
          </a:p>
        </p:txBody>
      </p:sp>
      <p:sp>
        <p:nvSpPr>
          <p:cNvPr id="8" name="单圆角矩形 3">
            <a:extLst>
              <a:ext uri="{FF2B5EF4-FFF2-40B4-BE49-F238E27FC236}">
                <a16:creationId xmlns:a16="http://schemas.microsoft.com/office/drawing/2014/main" id="{11287782-D8D6-4473-90B4-2A03651CCD1C}"/>
              </a:ext>
            </a:extLst>
          </p:cNvPr>
          <p:cNvSpPr>
            <a:spLocks noChangeArrowheads="1"/>
          </p:cNvSpPr>
          <p:nvPr/>
        </p:nvSpPr>
        <p:spPr bwMode="auto">
          <a:xfrm flipH="1">
            <a:off x="3028895" y="3191637"/>
            <a:ext cx="932854" cy="608878"/>
          </a:xfrm>
          <a:custGeom>
            <a:avLst/>
            <a:gdLst>
              <a:gd name="T0" fmla="*/ 0 w 528877"/>
              <a:gd name="T1" fmla="*/ 0 h 495119"/>
              <a:gd name="T2" fmla="*/ 446154 w 528877"/>
              <a:gd name="T3" fmla="*/ 0 h 495119"/>
              <a:gd name="T4" fmla="*/ 528638 w 528877"/>
              <a:gd name="T5" fmla="*/ 82551 h 495119"/>
              <a:gd name="T6" fmla="*/ 528638 w 528877"/>
              <a:gd name="T7" fmla="*/ 495300 h 495119"/>
              <a:gd name="T8" fmla="*/ 0 w 528877"/>
              <a:gd name="T9" fmla="*/ 495300 h 495119"/>
              <a:gd name="T10" fmla="*/ 0 w 528877"/>
              <a:gd name="T11" fmla="*/ 0 h 495119"/>
              <a:gd name="T12" fmla="*/ 0 60000 65536"/>
              <a:gd name="T13" fmla="*/ 0 60000 65536"/>
              <a:gd name="T14" fmla="*/ 0 60000 65536"/>
              <a:gd name="T15" fmla="*/ 0 60000 65536"/>
              <a:gd name="T16" fmla="*/ 0 60000 65536"/>
              <a:gd name="T17" fmla="*/ 0 60000 65536"/>
              <a:gd name="T18" fmla="*/ 0 w 528877"/>
              <a:gd name="T19" fmla="*/ 0 h 495119"/>
              <a:gd name="T20" fmla="*/ 528877 w 528877"/>
              <a:gd name="T21" fmla="*/ 495119 h 495119"/>
            </a:gdLst>
            <a:ahLst/>
            <a:cxnLst>
              <a:cxn ang="T12">
                <a:pos x="T0" y="T1"/>
              </a:cxn>
              <a:cxn ang="T13">
                <a:pos x="T2" y="T3"/>
              </a:cxn>
              <a:cxn ang="T14">
                <a:pos x="T4" y="T5"/>
              </a:cxn>
              <a:cxn ang="T15">
                <a:pos x="T6" y="T7"/>
              </a:cxn>
              <a:cxn ang="T16">
                <a:pos x="T8" y="T9"/>
              </a:cxn>
              <a:cxn ang="T17">
                <a:pos x="T10" y="T11"/>
              </a:cxn>
            </a:cxnLst>
            <a:rect l="T18" t="T19" r="T20" b="T21"/>
            <a:pathLst>
              <a:path w="528877" h="495119">
                <a:moveTo>
                  <a:pt x="0" y="0"/>
                </a:moveTo>
                <a:lnTo>
                  <a:pt x="446356" y="0"/>
                </a:lnTo>
                <a:cubicBezTo>
                  <a:pt x="491931" y="0"/>
                  <a:pt x="528877" y="36946"/>
                  <a:pt x="528877" y="82521"/>
                </a:cubicBezTo>
                <a:lnTo>
                  <a:pt x="528877" y="495119"/>
                </a:lnTo>
                <a:lnTo>
                  <a:pt x="0" y="495119"/>
                </a:lnTo>
                <a:lnTo>
                  <a:pt x="0" y="0"/>
                </a:lnTo>
                <a:close/>
              </a:path>
            </a:pathLst>
          </a:custGeom>
          <a:solidFill>
            <a:srgbClr val="1557AE"/>
          </a:solidFill>
          <a:ln>
            <a:noFill/>
          </a:ln>
        </p:spPr>
        <p:txBody>
          <a:bodyPr anchor="ctr"/>
          <a:lstStyle/>
          <a:p>
            <a:pPr marL="0" marR="0" lvl="0" indent="0" algn="ctr" defTabSz="914400" rtl="0" eaLnBrk="1" fontAlgn="auto" latinLnBrk="0" hangingPunct="1">
              <a:lnSpc>
                <a:spcPct val="100000"/>
              </a:lnSpc>
              <a:spcBef>
                <a:spcPts val="0"/>
              </a:spcBef>
              <a:spcAft>
                <a:spcPts val="0"/>
              </a:spcAft>
              <a:buClrTx/>
              <a:buSzTx/>
              <a:buFont typeface="Arial" pitchFamily="34" charset="0"/>
              <a:buNone/>
              <a:tabLst/>
              <a:defRPr/>
            </a:pPr>
            <a:r>
              <a:rPr kumimoji="0" lang="en-US" altLang="zh-CN" sz="2400" b="0" i="0" u="none" strike="noStrike" kern="1200" cap="none" spc="0" normalizeH="0" baseline="0" noProof="0" dirty="0">
                <a:ln>
                  <a:noFill/>
                </a:ln>
                <a:solidFill>
                  <a:srgbClr val="FFFFFF"/>
                </a:solidFill>
                <a:effectLst/>
                <a:uLnTx/>
                <a:uFillTx/>
                <a:latin typeface="Tahoma" panose="020B0604030504040204" pitchFamily="34" charset="0"/>
                <a:ea typeface="Tahoma" panose="020B0604030504040204" pitchFamily="34" charset="0"/>
                <a:cs typeface="Tahoma" panose="020B0604030504040204" pitchFamily="34" charset="0"/>
              </a:rPr>
              <a:t>02</a:t>
            </a:r>
            <a:endParaRPr kumimoji="0" lang="zh-CN" altLang="en-US" sz="2400" b="0" i="0" u="none" strike="noStrike" kern="1200" cap="none" spc="0" normalizeH="0" baseline="0" noProof="0" dirty="0">
              <a:ln>
                <a:noFill/>
              </a:ln>
              <a:solidFill>
                <a:srgbClr val="FFFFFF"/>
              </a:solidFill>
              <a:effectLst/>
              <a:uLnTx/>
              <a:uFillTx/>
              <a:latin typeface="Tahoma" panose="020B0604030504040204" pitchFamily="34" charset="0"/>
              <a:ea typeface="微软雅黑" panose="020B0503020204020204" pitchFamily="34" charset="-122"/>
              <a:cs typeface="Tahoma" panose="020B0604030504040204" pitchFamily="34" charset="0"/>
            </a:endParaRPr>
          </a:p>
        </p:txBody>
      </p:sp>
      <p:sp>
        <p:nvSpPr>
          <p:cNvPr id="10" name="矩形 4">
            <a:extLst>
              <a:ext uri="{FF2B5EF4-FFF2-40B4-BE49-F238E27FC236}">
                <a16:creationId xmlns:a16="http://schemas.microsoft.com/office/drawing/2014/main" id="{E274B648-2F32-4A03-89EA-CE40E7E2FA17}"/>
              </a:ext>
            </a:extLst>
          </p:cNvPr>
          <p:cNvSpPr>
            <a:spLocks noChangeArrowheads="1"/>
          </p:cNvSpPr>
          <p:nvPr/>
        </p:nvSpPr>
        <p:spPr bwMode="auto">
          <a:xfrm>
            <a:off x="3967352" y="3191637"/>
            <a:ext cx="5098475" cy="608878"/>
          </a:xfrm>
          <a:prstGeom prst="rect">
            <a:avLst/>
          </a:prstGeom>
          <a:solidFill>
            <a:srgbClr val="DCE6F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a:ln>
                  <a:noFill/>
                </a:ln>
                <a:solidFill>
                  <a:srgbClr val="44546A">
                    <a:lumMod val="50000"/>
                  </a:srgbClr>
                </a:solidFill>
                <a:effectLst/>
                <a:uLnTx/>
                <a:uFillTx/>
                <a:latin typeface="Tahoma" panose="020B0604030504040204" pitchFamily="34" charset="0"/>
                <a:ea typeface="微软雅黑" panose="020B0503020204020204" pitchFamily="34" charset="-122"/>
                <a:cs typeface="Tahoma" panose="020B0604030504040204" pitchFamily="34" charset="0"/>
              </a:rPr>
              <a:t>对比学习主力方法与框架</a:t>
            </a:r>
            <a:endParaRPr kumimoji="0" lang="zh-CN" altLang="en-US" sz="2400" b="1" i="0" u="none" strike="noStrike" kern="1200" cap="none" spc="0" normalizeH="0" baseline="0" noProof="0" dirty="0">
              <a:ln>
                <a:noFill/>
              </a:ln>
              <a:solidFill>
                <a:srgbClr val="44546A">
                  <a:lumMod val="50000"/>
                </a:srgbClr>
              </a:solidFill>
              <a:effectLst/>
              <a:uLnTx/>
              <a:uFillTx/>
              <a:latin typeface="Tahoma" panose="020B0604030504040204" pitchFamily="34" charset="0"/>
              <a:ea typeface="微软雅黑" panose="020B0503020204020204" pitchFamily="34" charset="-122"/>
              <a:cs typeface="Tahoma" panose="020B0604030504040204" pitchFamily="34" charset="0"/>
            </a:endParaRPr>
          </a:p>
        </p:txBody>
      </p:sp>
      <p:sp>
        <p:nvSpPr>
          <p:cNvPr id="13" name="灯片编号占位符 12">
            <a:extLst>
              <a:ext uri="{FF2B5EF4-FFF2-40B4-BE49-F238E27FC236}">
                <a16:creationId xmlns:a16="http://schemas.microsoft.com/office/drawing/2014/main" id="{E8185B21-8E2F-4F8F-8FF0-C78882AB1007}"/>
              </a:ext>
            </a:extLst>
          </p:cNvPr>
          <p:cNvSpPr>
            <a:spLocks noGrp="1"/>
          </p:cNvSpPr>
          <p:nvPr>
            <p:ph type="sldNum" sz="quarter" idx="12"/>
          </p:nvPr>
        </p:nvSpPr>
        <p:spPr/>
        <p:txBody>
          <a:bodyPr/>
          <a:lstStyle/>
          <a:p>
            <a:fld id="{2B55EA8C-D11E-460A-B3EA-929F000B21EE}" type="slidenum">
              <a:rPr lang="zh-CN" altLang="en-US" smtClean="0"/>
              <a:pPr/>
              <a:t>2</a:t>
            </a:fld>
            <a:r>
              <a:rPr lang="en-US" altLang="zh-CN"/>
              <a:t>/56</a:t>
            </a:r>
            <a:endParaRPr lang="zh-CN" altLang="en-US"/>
          </a:p>
        </p:txBody>
      </p:sp>
    </p:spTree>
    <p:extLst>
      <p:ext uri="{BB962C8B-B14F-4D97-AF65-F5344CB8AC3E}">
        <p14:creationId xmlns:p14="http://schemas.microsoft.com/office/powerpoint/2010/main" val="23228532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02289D28-451F-453C-8212-4FEA9E7F4576}"/>
              </a:ext>
            </a:extLst>
          </p:cNvPr>
          <p:cNvSpPr/>
          <p:nvPr/>
        </p:nvSpPr>
        <p:spPr>
          <a:xfrm>
            <a:off x="283038" y="219313"/>
            <a:ext cx="8606843" cy="584775"/>
          </a:xfrm>
          <a:prstGeom prst="rect">
            <a:avLst/>
          </a:prstGeom>
        </p:spPr>
        <p:txBody>
          <a:bodyPr wrap="none">
            <a:spAutoFit/>
          </a:bodyPr>
          <a:lstStyle/>
          <a:p>
            <a:r>
              <a:rPr lang="zh-CN" altLang="en-US" sz="3200">
                <a:latin typeface="Times New Roman" panose="02020603050405020304" pitchFamily="18" charset="0"/>
                <a:cs typeface="Times New Roman" panose="02020603050405020304" pitchFamily="18" charset="0"/>
              </a:rPr>
              <a:t>对比学习</a:t>
            </a:r>
            <a:r>
              <a:rPr lang="en-US" altLang="zh-CN" sz="3200">
                <a:latin typeface="Times New Roman" panose="02020603050405020304" pitchFamily="18" charset="0"/>
                <a:cs typeface="Times New Roman" panose="02020603050405020304" pitchFamily="18" charset="0"/>
              </a:rPr>
              <a:t>(Contrastive Learning) - </a:t>
            </a:r>
            <a:r>
              <a:rPr lang="zh-CN" altLang="en-US" sz="3200">
                <a:latin typeface="Times New Roman" panose="02020603050405020304" pitchFamily="18" charset="0"/>
                <a:cs typeface="Times New Roman" panose="02020603050405020304" pitchFamily="18" charset="0"/>
              </a:rPr>
              <a:t>以</a:t>
            </a:r>
            <a:r>
              <a:rPr lang="en-US" altLang="zh-CN" sz="3200">
                <a:latin typeface="Times New Roman" panose="02020603050405020304" pitchFamily="18" charset="0"/>
                <a:cs typeface="Times New Roman" panose="02020603050405020304" pitchFamily="18" charset="0"/>
              </a:rPr>
              <a:t>SimCLR</a:t>
            </a:r>
            <a:r>
              <a:rPr lang="zh-CN" altLang="en-US" sz="3200">
                <a:latin typeface="Times New Roman" panose="02020603050405020304" pitchFamily="18" charset="0"/>
                <a:cs typeface="Times New Roman" panose="02020603050405020304" pitchFamily="18" charset="0"/>
              </a:rPr>
              <a:t>为例</a:t>
            </a:r>
          </a:p>
        </p:txBody>
      </p:sp>
      <p:sp>
        <p:nvSpPr>
          <p:cNvPr id="12" name="矩形 11">
            <a:extLst>
              <a:ext uri="{FF2B5EF4-FFF2-40B4-BE49-F238E27FC236}">
                <a16:creationId xmlns:a16="http://schemas.microsoft.com/office/drawing/2014/main" id="{7897B746-B3AF-43D1-A1FF-DB5830A5AF2B}"/>
              </a:ext>
            </a:extLst>
          </p:cNvPr>
          <p:cNvSpPr/>
          <p:nvPr/>
        </p:nvSpPr>
        <p:spPr>
          <a:xfrm>
            <a:off x="748145" y="1119161"/>
            <a:ext cx="10492488" cy="505267"/>
          </a:xfrm>
          <a:prstGeom prst="rect">
            <a:avLst/>
          </a:prstGeom>
        </p:spPr>
        <p:txBody>
          <a:bodyPr wrap="square">
            <a:spAutoFit/>
          </a:bodyPr>
          <a:lstStyle/>
          <a:p>
            <a:pPr indent="457200">
              <a:lnSpc>
                <a:spcPct val="150000"/>
              </a:lnSpc>
            </a:pPr>
            <a:r>
              <a:rPr lang="zh-CN" altLang="en-US" sz="2000">
                <a:solidFill>
                  <a:srgbClr val="121212"/>
                </a:solidFill>
                <a:latin typeface="Times New Roman" panose="02020603050405020304" pitchFamily="18" charset="0"/>
                <a:cs typeface="Times New Roman" panose="02020603050405020304" pitchFamily="18" charset="0"/>
              </a:rPr>
              <a:t>对于每个</a:t>
            </a:r>
            <a:r>
              <a:rPr lang="en-US" altLang="zh-CN" sz="2000">
                <a:solidFill>
                  <a:srgbClr val="121212"/>
                </a:solidFill>
                <a:latin typeface="Times New Roman" panose="02020603050405020304" pitchFamily="18" charset="0"/>
                <a:cs typeface="Times New Roman" panose="02020603050405020304" pitchFamily="18" charset="0"/>
              </a:rPr>
              <a:t>Batch</a:t>
            </a:r>
            <a:r>
              <a:rPr lang="zh-CN" altLang="en-US" sz="2000">
                <a:solidFill>
                  <a:srgbClr val="121212"/>
                </a:solidFill>
                <a:latin typeface="Times New Roman" panose="02020603050405020304" pitchFamily="18" charset="0"/>
                <a:cs typeface="Times New Roman" panose="02020603050405020304" pitchFamily="18" charset="0"/>
              </a:rPr>
              <a:t>，我们得到了</a:t>
            </a:r>
            <a:r>
              <a:rPr lang="en-US" altLang="zh-CN" sz="2000">
                <a:solidFill>
                  <a:srgbClr val="121212"/>
                </a:solidFill>
                <a:latin typeface="Times New Roman" panose="02020603050405020304" pitchFamily="18" charset="0"/>
                <a:cs typeface="Times New Roman" panose="02020603050405020304" pitchFamily="18" charset="0"/>
              </a:rPr>
              <a:t>z</a:t>
            </a:r>
            <a:r>
              <a:rPr lang="en-US" altLang="zh-CN" sz="2000" baseline="-25000">
                <a:solidFill>
                  <a:srgbClr val="121212"/>
                </a:solidFill>
                <a:latin typeface="Times New Roman" panose="02020603050405020304" pitchFamily="18" charset="0"/>
                <a:cs typeface="Times New Roman" panose="02020603050405020304" pitchFamily="18" charset="0"/>
              </a:rPr>
              <a:t>1</a:t>
            </a:r>
            <a:r>
              <a:rPr lang="zh-CN" altLang="en-US" sz="2000">
                <a:solidFill>
                  <a:srgbClr val="121212"/>
                </a:solidFill>
                <a:latin typeface="Times New Roman" panose="02020603050405020304" pitchFamily="18" charset="0"/>
                <a:cs typeface="Times New Roman" panose="02020603050405020304" pitchFamily="18" charset="0"/>
              </a:rPr>
              <a:t>，</a:t>
            </a:r>
            <a:r>
              <a:rPr lang="en-US" altLang="zh-CN" sz="2000">
                <a:solidFill>
                  <a:srgbClr val="121212"/>
                </a:solidFill>
                <a:latin typeface="Times New Roman" panose="02020603050405020304" pitchFamily="18" charset="0"/>
                <a:cs typeface="Times New Roman" panose="02020603050405020304" pitchFamily="18" charset="0"/>
              </a:rPr>
              <a:t> z</a:t>
            </a:r>
            <a:r>
              <a:rPr lang="en-US" altLang="zh-CN" sz="2000" baseline="-25000">
                <a:solidFill>
                  <a:srgbClr val="121212"/>
                </a:solidFill>
                <a:latin typeface="Times New Roman" panose="02020603050405020304" pitchFamily="18" charset="0"/>
                <a:cs typeface="Times New Roman" panose="02020603050405020304" pitchFamily="18" charset="0"/>
              </a:rPr>
              <a:t>2</a:t>
            </a:r>
            <a:r>
              <a:rPr lang="zh-CN" altLang="en-US" sz="2000" baseline="-25000">
                <a:solidFill>
                  <a:srgbClr val="121212"/>
                </a:solidFill>
                <a:latin typeface="Times New Roman" panose="02020603050405020304" pitchFamily="18" charset="0"/>
                <a:cs typeface="Times New Roman" panose="02020603050405020304" pitchFamily="18" charset="0"/>
              </a:rPr>
              <a:t>，</a:t>
            </a:r>
            <a:r>
              <a:rPr lang="en-US" altLang="zh-CN" sz="2000">
                <a:solidFill>
                  <a:srgbClr val="121212"/>
                </a:solidFill>
                <a:latin typeface="Times New Roman" panose="02020603050405020304" pitchFamily="18" charset="0"/>
                <a:cs typeface="Times New Roman" panose="02020603050405020304" pitchFamily="18" charset="0"/>
              </a:rPr>
              <a:t> z</a:t>
            </a:r>
            <a:r>
              <a:rPr lang="en-US" altLang="zh-CN" sz="2000" baseline="-25000">
                <a:solidFill>
                  <a:srgbClr val="121212"/>
                </a:solidFill>
                <a:latin typeface="Times New Roman" panose="02020603050405020304" pitchFamily="18" charset="0"/>
                <a:cs typeface="Times New Roman" panose="02020603050405020304" pitchFamily="18" charset="0"/>
              </a:rPr>
              <a:t>3</a:t>
            </a:r>
            <a:r>
              <a:rPr lang="zh-CN" altLang="en-US" sz="2000" baseline="-25000">
                <a:solidFill>
                  <a:srgbClr val="121212"/>
                </a:solidFill>
                <a:latin typeface="Times New Roman" panose="02020603050405020304" pitchFamily="18" charset="0"/>
                <a:cs typeface="Times New Roman" panose="02020603050405020304" pitchFamily="18" charset="0"/>
              </a:rPr>
              <a:t>，</a:t>
            </a:r>
            <a:r>
              <a:rPr lang="en-US" altLang="zh-CN" sz="2000">
                <a:solidFill>
                  <a:srgbClr val="121212"/>
                </a:solidFill>
                <a:latin typeface="Times New Roman" panose="02020603050405020304" pitchFamily="18" charset="0"/>
                <a:cs typeface="Times New Roman" panose="02020603050405020304" pitchFamily="18" charset="0"/>
              </a:rPr>
              <a:t> z</a:t>
            </a:r>
            <a:r>
              <a:rPr lang="en-US" altLang="zh-CN" sz="2000" baseline="-25000">
                <a:solidFill>
                  <a:srgbClr val="121212"/>
                </a:solidFill>
                <a:latin typeface="Times New Roman" panose="02020603050405020304" pitchFamily="18" charset="0"/>
                <a:cs typeface="Times New Roman" panose="02020603050405020304" pitchFamily="18" charset="0"/>
              </a:rPr>
              <a:t>4</a:t>
            </a:r>
            <a:endParaRPr lang="en-US" altLang="zh-CN" sz="2000">
              <a:solidFill>
                <a:srgbClr val="121212"/>
              </a:solidFill>
              <a:latin typeface="Times New Roman" panose="02020603050405020304" pitchFamily="18" charset="0"/>
              <a:cs typeface="Times New Roman" panose="02020603050405020304" pitchFamily="18" charset="0"/>
            </a:endParaRPr>
          </a:p>
        </p:txBody>
      </p:sp>
      <p:pic>
        <p:nvPicPr>
          <p:cNvPr id="2" name="图片 1">
            <a:extLst>
              <a:ext uri="{FF2B5EF4-FFF2-40B4-BE49-F238E27FC236}">
                <a16:creationId xmlns:a16="http://schemas.microsoft.com/office/drawing/2014/main" id="{C2649D86-A189-45A8-A4C9-9B2F152E60F6}"/>
              </a:ext>
            </a:extLst>
          </p:cNvPr>
          <p:cNvPicPr>
            <a:picLocks noChangeAspect="1"/>
          </p:cNvPicPr>
          <p:nvPr/>
        </p:nvPicPr>
        <p:blipFill>
          <a:blip r:embed="rId3"/>
          <a:stretch>
            <a:fillRect/>
          </a:stretch>
        </p:blipFill>
        <p:spPr>
          <a:xfrm>
            <a:off x="4594389" y="2243601"/>
            <a:ext cx="2800000" cy="3495238"/>
          </a:xfrm>
          <a:prstGeom prst="rect">
            <a:avLst/>
          </a:prstGeom>
        </p:spPr>
      </p:pic>
      <p:sp>
        <p:nvSpPr>
          <p:cNvPr id="5" name="灯片编号占位符 4">
            <a:extLst>
              <a:ext uri="{FF2B5EF4-FFF2-40B4-BE49-F238E27FC236}">
                <a16:creationId xmlns:a16="http://schemas.microsoft.com/office/drawing/2014/main" id="{8E58FEAF-5D95-4C7C-A947-F28B261633C4}"/>
              </a:ext>
            </a:extLst>
          </p:cNvPr>
          <p:cNvSpPr>
            <a:spLocks noGrp="1"/>
          </p:cNvSpPr>
          <p:nvPr>
            <p:ph type="sldNum" sz="quarter" idx="12"/>
          </p:nvPr>
        </p:nvSpPr>
        <p:spPr/>
        <p:txBody>
          <a:bodyPr/>
          <a:lstStyle/>
          <a:p>
            <a:fld id="{2B55EA8C-D11E-460A-B3EA-929F000B21EE}" type="slidenum">
              <a:rPr lang="zh-CN" altLang="en-US" smtClean="0"/>
              <a:pPr/>
              <a:t>20</a:t>
            </a:fld>
            <a:r>
              <a:rPr lang="en-US" altLang="zh-CN"/>
              <a:t>/56</a:t>
            </a:r>
            <a:endParaRPr lang="zh-CN" altLang="en-US"/>
          </a:p>
        </p:txBody>
      </p:sp>
    </p:spTree>
    <p:extLst>
      <p:ext uri="{BB962C8B-B14F-4D97-AF65-F5344CB8AC3E}">
        <p14:creationId xmlns:p14="http://schemas.microsoft.com/office/powerpoint/2010/main" val="33469374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02289D28-451F-453C-8212-4FEA9E7F4576}"/>
              </a:ext>
            </a:extLst>
          </p:cNvPr>
          <p:cNvSpPr/>
          <p:nvPr/>
        </p:nvSpPr>
        <p:spPr>
          <a:xfrm>
            <a:off x="283038" y="219313"/>
            <a:ext cx="8606843" cy="584775"/>
          </a:xfrm>
          <a:prstGeom prst="rect">
            <a:avLst/>
          </a:prstGeom>
        </p:spPr>
        <p:txBody>
          <a:bodyPr wrap="none">
            <a:spAutoFit/>
          </a:bodyPr>
          <a:lstStyle/>
          <a:p>
            <a:r>
              <a:rPr lang="zh-CN" altLang="en-US" sz="3200">
                <a:latin typeface="Times New Roman" panose="02020603050405020304" pitchFamily="18" charset="0"/>
                <a:cs typeface="Times New Roman" panose="02020603050405020304" pitchFamily="18" charset="0"/>
              </a:rPr>
              <a:t>对比学习</a:t>
            </a:r>
            <a:r>
              <a:rPr lang="en-US" altLang="zh-CN" sz="3200">
                <a:latin typeface="Times New Roman" panose="02020603050405020304" pitchFamily="18" charset="0"/>
                <a:cs typeface="Times New Roman" panose="02020603050405020304" pitchFamily="18" charset="0"/>
              </a:rPr>
              <a:t>(Contrastive Learning) - </a:t>
            </a:r>
            <a:r>
              <a:rPr lang="zh-CN" altLang="en-US" sz="3200">
                <a:latin typeface="Times New Roman" panose="02020603050405020304" pitchFamily="18" charset="0"/>
                <a:cs typeface="Times New Roman" panose="02020603050405020304" pitchFamily="18" charset="0"/>
              </a:rPr>
              <a:t>以</a:t>
            </a:r>
            <a:r>
              <a:rPr lang="en-US" altLang="zh-CN" sz="3200">
                <a:latin typeface="Times New Roman" panose="02020603050405020304" pitchFamily="18" charset="0"/>
                <a:cs typeface="Times New Roman" panose="02020603050405020304" pitchFamily="18" charset="0"/>
              </a:rPr>
              <a:t>SimCLR</a:t>
            </a:r>
            <a:r>
              <a:rPr lang="zh-CN" altLang="en-US" sz="3200">
                <a:latin typeface="Times New Roman" panose="02020603050405020304" pitchFamily="18" charset="0"/>
                <a:cs typeface="Times New Roman" panose="02020603050405020304" pitchFamily="18" charset="0"/>
              </a:rPr>
              <a:t>为例</a:t>
            </a:r>
          </a:p>
        </p:txBody>
      </p:sp>
      <p:sp>
        <p:nvSpPr>
          <p:cNvPr id="12" name="矩形 11">
            <a:extLst>
              <a:ext uri="{FF2B5EF4-FFF2-40B4-BE49-F238E27FC236}">
                <a16:creationId xmlns:a16="http://schemas.microsoft.com/office/drawing/2014/main" id="{7897B746-B3AF-43D1-A1FF-DB5830A5AF2B}"/>
              </a:ext>
            </a:extLst>
          </p:cNvPr>
          <p:cNvSpPr/>
          <p:nvPr/>
        </p:nvSpPr>
        <p:spPr>
          <a:xfrm>
            <a:off x="748145" y="1119161"/>
            <a:ext cx="10492488" cy="505267"/>
          </a:xfrm>
          <a:prstGeom prst="rect">
            <a:avLst/>
          </a:prstGeom>
        </p:spPr>
        <p:txBody>
          <a:bodyPr wrap="square">
            <a:spAutoFit/>
          </a:bodyPr>
          <a:lstStyle/>
          <a:p>
            <a:pPr indent="457200">
              <a:lnSpc>
                <a:spcPct val="150000"/>
              </a:lnSpc>
            </a:pPr>
            <a:r>
              <a:rPr lang="zh-CN" altLang="en-US" sz="2000">
                <a:solidFill>
                  <a:srgbClr val="121212"/>
                </a:solidFill>
                <a:latin typeface="Times New Roman" panose="02020603050405020304" pitchFamily="18" charset="0"/>
                <a:cs typeface="Times New Roman" panose="02020603050405020304" pitchFamily="18" charset="0"/>
              </a:rPr>
              <a:t>首先定义</a:t>
            </a:r>
            <a:r>
              <a:rPr lang="en-US" altLang="zh-CN" sz="2000">
                <a:solidFill>
                  <a:srgbClr val="121212"/>
                </a:solidFill>
                <a:latin typeface="Times New Roman" panose="02020603050405020304" pitchFamily="18" charset="0"/>
                <a:cs typeface="Times New Roman" panose="02020603050405020304" pitchFamily="18" charset="0"/>
              </a:rPr>
              <a:t>Representation</a:t>
            </a:r>
            <a:r>
              <a:rPr lang="zh-CN" altLang="en-US" sz="2000">
                <a:solidFill>
                  <a:srgbClr val="121212"/>
                </a:solidFill>
                <a:latin typeface="Times New Roman" panose="02020603050405020304" pitchFamily="18" charset="0"/>
                <a:cs typeface="Times New Roman" panose="02020603050405020304" pitchFamily="18" charset="0"/>
              </a:rPr>
              <a:t>之间的相似度：使用余弦相似度</a:t>
            </a:r>
            <a:r>
              <a:rPr lang="en-US" altLang="zh-CN" sz="2000">
                <a:solidFill>
                  <a:srgbClr val="121212"/>
                </a:solidFill>
                <a:latin typeface="Times New Roman" panose="02020603050405020304" pitchFamily="18" charset="0"/>
                <a:cs typeface="Times New Roman" panose="02020603050405020304" pitchFamily="18" charset="0"/>
              </a:rPr>
              <a:t>Cosine Similarity</a:t>
            </a:r>
            <a:r>
              <a:rPr lang="zh-CN" altLang="en-US" sz="2000">
                <a:solidFill>
                  <a:srgbClr val="121212"/>
                </a:solidFill>
                <a:latin typeface="Times New Roman" panose="02020603050405020304" pitchFamily="18" charset="0"/>
                <a:cs typeface="Times New Roman" panose="02020603050405020304" pitchFamily="18" charset="0"/>
              </a:rPr>
              <a:t>：</a:t>
            </a:r>
            <a:endParaRPr lang="en-US" altLang="zh-CN" sz="2000">
              <a:solidFill>
                <a:srgbClr val="121212"/>
              </a:solidFill>
              <a:latin typeface="Times New Roman" panose="02020603050405020304" pitchFamily="18" charset="0"/>
              <a:cs typeface="Times New Roman" panose="02020603050405020304" pitchFamily="18" charset="0"/>
            </a:endParaRPr>
          </a:p>
        </p:txBody>
      </p:sp>
      <p:pic>
        <p:nvPicPr>
          <p:cNvPr id="3" name="图片 2">
            <a:extLst>
              <a:ext uri="{FF2B5EF4-FFF2-40B4-BE49-F238E27FC236}">
                <a16:creationId xmlns:a16="http://schemas.microsoft.com/office/drawing/2014/main" id="{058557F1-F1AD-4B11-AF30-948F2C0E70E1}"/>
              </a:ext>
            </a:extLst>
          </p:cNvPr>
          <p:cNvPicPr>
            <a:picLocks noChangeAspect="1"/>
          </p:cNvPicPr>
          <p:nvPr/>
        </p:nvPicPr>
        <p:blipFill>
          <a:blip r:embed="rId3"/>
          <a:stretch>
            <a:fillRect/>
          </a:stretch>
        </p:blipFill>
        <p:spPr>
          <a:xfrm>
            <a:off x="2657905" y="2838524"/>
            <a:ext cx="6876190" cy="1180952"/>
          </a:xfrm>
          <a:prstGeom prst="rect">
            <a:avLst/>
          </a:prstGeom>
        </p:spPr>
      </p:pic>
      <p:pic>
        <p:nvPicPr>
          <p:cNvPr id="6" name="图片 5">
            <a:extLst>
              <a:ext uri="{FF2B5EF4-FFF2-40B4-BE49-F238E27FC236}">
                <a16:creationId xmlns:a16="http://schemas.microsoft.com/office/drawing/2014/main" id="{A77D7009-43F4-4972-96D1-151194E954ED}"/>
              </a:ext>
            </a:extLst>
          </p:cNvPr>
          <p:cNvPicPr>
            <a:picLocks noChangeAspect="1"/>
          </p:cNvPicPr>
          <p:nvPr/>
        </p:nvPicPr>
        <p:blipFill>
          <a:blip r:embed="rId4"/>
          <a:stretch>
            <a:fillRect/>
          </a:stretch>
        </p:blipFill>
        <p:spPr>
          <a:xfrm>
            <a:off x="5006092" y="4398166"/>
            <a:ext cx="1900548" cy="835406"/>
          </a:xfrm>
          <a:prstGeom prst="rect">
            <a:avLst/>
          </a:prstGeom>
        </p:spPr>
      </p:pic>
      <p:sp>
        <p:nvSpPr>
          <p:cNvPr id="5" name="灯片编号占位符 4">
            <a:extLst>
              <a:ext uri="{FF2B5EF4-FFF2-40B4-BE49-F238E27FC236}">
                <a16:creationId xmlns:a16="http://schemas.microsoft.com/office/drawing/2014/main" id="{94EF2485-23FF-4873-84AF-C4096DA80D7C}"/>
              </a:ext>
            </a:extLst>
          </p:cNvPr>
          <p:cNvSpPr>
            <a:spLocks noGrp="1"/>
          </p:cNvSpPr>
          <p:nvPr>
            <p:ph type="sldNum" sz="quarter" idx="12"/>
          </p:nvPr>
        </p:nvSpPr>
        <p:spPr/>
        <p:txBody>
          <a:bodyPr/>
          <a:lstStyle/>
          <a:p>
            <a:fld id="{2B55EA8C-D11E-460A-B3EA-929F000B21EE}" type="slidenum">
              <a:rPr lang="zh-CN" altLang="en-US" smtClean="0"/>
              <a:pPr/>
              <a:t>21</a:t>
            </a:fld>
            <a:r>
              <a:rPr lang="en-US" altLang="zh-CN"/>
              <a:t>/56</a:t>
            </a:r>
            <a:endParaRPr lang="zh-CN" altLang="en-US"/>
          </a:p>
        </p:txBody>
      </p:sp>
    </p:spTree>
    <p:extLst>
      <p:ext uri="{BB962C8B-B14F-4D97-AF65-F5344CB8AC3E}">
        <p14:creationId xmlns:p14="http://schemas.microsoft.com/office/powerpoint/2010/main" val="11333871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02289D28-451F-453C-8212-4FEA9E7F4576}"/>
              </a:ext>
            </a:extLst>
          </p:cNvPr>
          <p:cNvSpPr/>
          <p:nvPr/>
        </p:nvSpPr>
        <p:spPr>
          <a:xfrm>
            <a:off x="283038" y="219313"/>
            <a:ext cx="8606843" cy="584775"/>
          </a:xfrm>
          <a:prstGeom prst="rect">
            <a:avLst/>
          </a:prstGeom>
        </p:spPr>
        <p:txBody>
          <a:bodyPr wrap="none">
            <a:spAutoFit/>
          </a:bodyPr>
          <a:lstStyle/>
          <a:p>
            <a:r>
              <a:rPr lang="zh-CN" altLang="en-US" sz="3200">
                <a:latin typeface="Times New Roman" panose="02020603050405020304" pitchFamily="18" charset="0"/>
                <a:cs typeface="Times New Roman" panose="02020603050405020304" pitchFamily="18" charset="0"/>
              </a:rPr>
              <a:t>对比学习</a:t>
            </a:r>
            <a:r>
              <a:rPr lang="en-US" altLang="zh-CN" sz="3200">
                <a:latin typeface="Times New Roman" panose="02020603050405020304" pitchFamily="18" charset="0"/>
                <a:cs typeface="Times New Roman" panose="02020603050405020304" pitchFamily="18" charset="0"/>
              </a:rPr>
              <a:t>(Contrastive Learning) - </a:t>
            </a:r>
            <a:r>
              <a:rPr lang="zh-CN" altLang="en-US" sz="3200">
                <a:latin typeface="Times New Roman" panose="02020603050405020304" pitchFamily="18" charset="0"/>
                <a:cs typeface="Times New Roman" panose="02020603050405020304" pitchFamily="18" charset="0"/>
              </a:rPr>
              <a:t>以</a:t>
            </a:r>
            <a:r>
              <a:rPr lang="en-US" altLang="zh-CN" sz="3200">
                <a:latin typeface="Times New Roman" panose="02020603050405020304" pitchFamily="18" charset="0"/>
                <a:cs typeface="Times New Roman" panose="02020603050405020304" pitchFamily="18" charset="0"/>
              </a:rPr>
              <a:t>SimCLR</a:t>
            </a:r>
            <a:r>
              <a:rPr lang="zh-CN" altLang="en-US" sz="3200">
                <a:latin typeface="Times New Roman" panose="02020603050405020304" pitchFamily="18" charset="0"/>
                <a:cs typeface="Times New Roman" panose="02020603050405020304" pitchFamily="18" charset="0"/>
              </a:rPr>
              <a:t>为例</a:t>
            </a:r>
          </a:p>
        </p:txBody>
      </p:sp>
      <p:sp>
        <p:nvSpPr>
          <p:cNvPr id="12" name="矩形 11">
            <a:extLst>
              <a:ext uri="{FF2B5EF4-FFF2-40B4-BE49-F238E27FC236}">
                <a16:creationId xmlns:a16="http://schemas.microsoft.com/office/drawing/2014/main" id="{7897B746-B3AF-43D1-A1FF-DB5830A5AF2B}"/>
              </a:ext>
            </a:extLst>
          </p:cNvPr>
          <p:cNvSpPr/>
          <p:nvPr/>
        </p:nvSpPr>
        <p:spPr>
          <a:xfrm>
            <a:off x="748145" y="1119161"/>
            <a:ext cx="10837498" cy="966931"/>
          </a:xfrm>
          <a:prstGeom prst="rect">
            <a:avLst/>
          </a:prstGeom>
        </p:spPr>
        <p:txBody>
          <a:bodyPr wrap="square">
            <a:spAutoFit/>
          </a:bodyPr>
          <a:lstStyle/>
          <a:p>
            <a:pPr indent="457200">
              <a:lnSpc>
                <a:spcPct val="150000"/>
              </a:lnSpc>
            </a:pPr>
            <a:r>
              <a:rPr lang="zh-CN" altLang="en-US" sz="2000">
                <a:solidFill>
                  <a:srgbClr val="121212"/>
                </a:solidFill>
                <a:latin typeface="Times New Roman" panose="02020603050405020304" pitchFamily="18" charset="0"/>
                <a:cs typeface="Times New Roman" panose="02020603050405020304" pitchFamily="18" charset="0"/>
              </a:rPr>
              <a:t>使用上述公式计算</a:t>
            </a:r>
            <a:r>
              <a:rPr lang="en-US" altLang="zh-CN" sz="2000">
                <a:solidFill>
                  <a:srgbClr val="121212"/>
                </a:solidFill>
                <a:latin typeface="Times New Roman" panose="02020603050405020304" pitchFamily="18" charset="0"/>
                <a:cs typeface="Times New Roman" panose="02020603050405020304" pitchFamily="18" charset="0"/>
              </a:rPr>
              <a:t>batch</a:t>
            </a:r>
            <a:r>
              <a:rPr lang="zh-CN" altLang="en-US" sz="2000">
                <a:solidFill>
                  <a:srgbClr val="121212"/>
                </a:solidFill>
                <a:latin typeface="Times New Roman" panose="02020603050405020304" pitchFamily="18" charset="0"/>
                <a:cs typeface="Times New Roman" panose="02020603050405020304" pitchFamily="18" charset="0"/>
              </a:rPr>
              <a:t>里面的每个</a:t>
            </a:r>
            <a:r>
              <a:rPr lang="en-US" altLang="zh-CN" sz="2000">
                <a:solidFill>
                  <a:srgbClr val="121212"/>
                </a:solidFill>
                <a:latin typeface="Times New Roman" panose="02020603050405020304" pitchFamily="18" charset="0"/>
                <a:cs typeface="Times New Roman" panose="02020603050405020304" pitchFamily="18" charset="0"/>
              </a:rPr>
              <a:t>Augmented Images </a:t>
            </a:r>
            <a:r>
              <a:rPr lang="en-US" altLang="zh-CN"/>
              <a:t>x</a:t>
            </a:r>
            <a:r>
              <a:rPr lang="en-US" altLang="zh-CN" baseline="-25000"/>
              <a:t>i</a:t>
            </a:r>
            <a:r>
              <a:rPr lang="zh-CN" altLang="zh-CN"/>
              <a:t>和</a:t>
            </a:r>
            <a:r>
              <a:rPr lang="en-US" altLang="zh-CN"/>
              <a:t>x</a:t>
            </a:r>
            <a:r>
              <a:rPr lang="en-US" altLang="zh-CN" baseline="-25000"/>
              <a:t>j</a:t>
            </a:r>
            <a:r>
              <a:rPr lang="zh-CN" altLang="en-US" sz="2000">
                <a:solidFill>
                  <a:srgbClr val="121212"/>
                </a:solidFill>
                <a:latin typeface="Times New Roman" panose="02020603050405020304" pitchFamily="18" charset="0"/>
                <a:cs typeface="Times New Roman" panose="02020603050405020304" pitchFamily="18" charset="0"/>
              </a:rPr>
              <a:t>的成对余弦相似度。 如下图</a:t>
            </a:r>
            <a:r>
              <a:rPr lang="en-US" altLang="zh-CN" sz="2000">
                <a:solidFill>
                  <a:srgbClr val="121212"/>
                </a:solidFill>
                <a:latin typeface="Times New Roman" panose="02020603050405020304" pitchFamily="18" charset="0"/>
                <a:cs typeface="Times New Roman" panose="02020603050405020304" pitchFamily="18" charset="0"/>
              </a:rPr>
              <a:t>13</a:t>
            </a:r>
            <a:r>
              <a:rPr lang="zh-CN" altLang="en-US" sz="2000">
                <a:solidFill>
                  <a:srgbClr val="121212"/>
                </a:solidFill>
                <a:latin typeface="Times New Roman" panose="02020603050405020304" pitchFamily="18" charset="0"/>
                <a:cs typeface="Times New Roman" panose="02020603050405020304" pitchFamily="18" charset="0"/>
              </a:rPr>
              <a:t>所示，在理想情况下，狗的增强图像之间的相似度会很高，而狗和鲸鱼图像之间的相似度会较低。</a:t>
            </a:r>
            <a:endParaRPr lang="en-US" altLang="zh-CN" sz="2000">
              <a:solidFill>
                <a:srgbClr val="121212"/>
              </a:solidFill>
              <a:latin typeface="Times New Roman" panose="02020603050405020304" pitchFamily="18" charset="0"/>
              <a:cs typeface="Times New Roman" panose="02020603050405020304" pitchFamily="18" charset="0"/>
            </a:endParaRPr>
          </a:p>
        </p:txBody>
      </p:sp>
      <p:pic>
        <p:nvPicPr>
          <p:cNvPr id="4" name="图片 3">
            <a:extLst>
              <a:ext uri="{FF2B5EF4-FFF2-40B4-BE49-F238E27FC236}">
                <a16:creationId xmlns:a16="http://schemas.microsoft.com/office/drawing/2014/main" id="{0B8686EA-2C48-4635-A68C-A3DA23E84CB9}"/>
              </a:ext>
            </a:extLst>
          </p:cNvPr>
          <p:cNvPicPr>
            <a:picLocks noChangeAspect="1"/>
          </p:cNvPicPr>
          <p:nvPr/>
        </p:nvPicPr>
        <p:blipFill>
          <a:blip r:embed="rId3"/>
          <a:stretch>
            <a:fillRect/>
          </a:stretch>
        </p:blipFill>
        <p:spPr>
          <a:xfrm>
            <a:off x="4066923" y="2342634"/>
            <a:ext cx="4058153" cy="4033154"/>
          </a:xfrm>
          <a:prstGeom prst="rect">
            <a:avLst/>
          </a:prstGeom>
        </p:spPr>
      </p:pic>
      <p:sp>
        <p:nvSpPr>
          <p:cNvPr id="6" name="灯片编号占位符 5">
            <a:extLst>
              <a:ext uri="{FF2B5EF4-FFF2-40B4-BE49-F238E27FC236}">
                <a16:creationId xmlns:a16="http://schemas.microsoft.com/office/drawing/2014/main" id="{AFEC9F3E-96EE-44D7-9625-667AE5C18348}"/>
              </a:ext>
            </a:extLst>
          </p:cNvPr>
          <p:cNvSpPr>
            <a:spLocks noGrp="1"/>
          </p:cNvSpPr>
          <p:nvPr>
            <p:ph type="sldNum" sz="quarter" idx="12"/>
          </p:nvPr>
        </p:nvSpPr>
        <p:spPr/>
        <p:txBody>
          <a:bodyPr/>
          <a:lstStyle/>
          <a:p>
            <a:fld id="{2B55EA8C-D11E-460A-B3EA-929F000B21EE}" type="slidenum">
              <a:rPr lang="zh-CN" altLang="en-US" smtClean="0"/>
              <a:pPr/>
              <a:t>22</a:t>
            </a:fld>
            <a:r>
              <a:rPr lang="en-US" altLang="zh-CN"/>
              <a:t>/56</a:t>
            </a:r>
            <a:endParaRPr lang="zh-CN" altLang="en-US"/>
          </a:p>
        </p:txBody>
      </p:sp>
    </p:spTree>
    <p:extLst>
      <p:ext uri="{BB962C8B-B14F-4D97-AF65-F5344CB8AC3E}">
        <p14:creationId xmlns:p14="http://schemas.microsoft.com/office/powerpoint/2010/main" val="25312533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02289D28-451F-453C-8212-4FEA9E7F4576}"/>
              </a:ext>
            </a:extLst>
          </p:cNvPr>
          <p:cNvSpPr/>
          <p:nvPr/>
        </p:nvSpPr>
        <p:spPr>
          <a:xfrm>
            <a:off x="283038" y="219313"/>
            <a:ext cx="8606843" cy="584775"/>
          </a:xfrm>
          <a:prstGeom prst="rect">
            <a:avLst/>
          </a:prstGeom>
        </p:spPr>
        <p:txBody>
          <a:bodyPr wrap="none">
            <a:spAutoFit/>
          </a:bodyPr>
          <a:lstStyle/>
          <a:p>
            <a:r>
              <a:rPr lang="zh-CN" altLang="en-US" sz="3200">
                <a:latin typeface="Times New Roman" panose="02020603050405020304" pitchFamily="18" charset="0"/>
                <a:cs typeface="Times New Roman" panose="02020603050405020304" pitchFamily="18" charset="0"/>
              </a:rPr>
              <a:t>对比学习</a:t>
            </a:r>
            <a:r>
              <a:rPr lang="en-US" altLang="zh-CN" sz="3200">
                <a:latin typeface="Times New Roman" panose="02020603050405020304" pitchFamily="18" charset="0"/>
                <a:cs typeface="Times New Roman" panose="02020603050405020304" pitchFamily="18" charset="0"/>
              </a:rPr>
              <a:t>(Contrastive Learning) - </a:t>
            </a:r>
            <a:r>
              <a:rPr lang="zh-CN" altLang="en-US" sz="3200">
                <a:latin typeface="Times New Roman" panose="02020603050405020304" pitchFamily="18" charset="0"/>
                <a:cs typeface="Times New Roman" panose="02020603050405020304" pitchFamily="18" charset="0"/>
              </a:rPr>
              <a:t>以</a:t>
            </a:r>
            <a:r>
              <a:rPr lang="en-US" altLang="zh-CN" sz="3200">
                <a:latin typeface="Times New Roman" panose="02020603050405020304" pitchFamily="18" charset="0"/>
                <a:cs typeface="Times New Roman" panose="02020603050405020304" pitchFamily="18" charset="0"/>
              </a:rPr>
              <a:t>SimCLR</a:t>
            </a:r>
            <a:r>
              <a:rPr lang="zh-CN" altLang="en-US" sz="3200">
                <a:latin typeface="Times New Roman" panose="02020603050405020304" pitchFamily="18" charset="0"/>
                <a:cs typeface="Times New Roman" panose="02020603050405020304" pitchFamily="18" charset="0"/>
              </a:rPr>
              <a:t>为例</a:t>
            </a:r>
          </a:p>
        </p:txBody>
      </p:sp>
      <p:sp>
        <p:nvSpPr>
          <p:cNvPr id="12" name="矩形 11">
            <a:extLst>
              <a:ext uri="{FF2B5EF4-FFF2-40B4-BE49-F238E27FC236}">
                <a16:creationId xmlns:a16="http://schemas.microsoft.com/office/drawing/2014/main" id="{7897B746-B3AF-43D1-A1FF-DB5830A5AF2B}"/>
              </a:ext>
            </a:extLst>
          </p:cNvPr>
          <p:cNvSpPr/>
          <p:nvPr/>
        </p:nvSpPr>
        <p:spPr>
          <a:xfrm>
            <a:off x="748145" y="1119161"/>
            <a:ext cx="10837498" cy="1428596"/>
          </a:xfrm>
          <a:prstGeom prst="rect">
            <a:avLst/>
          </a:prstGeom>
        </p:spPr>
        <p:txBody>
          <a:bodyPr wrap="square">
            <a:spAutoFit/>
          </a:bodyPr>
          <a:lstStyle/>
          <a:p>
            <a:pPr indent="457200">
              <a:lnSpc>
                <a:spcPct val="150000"/>
              </a:lnSpc>
            </a:pPr>
            <a:r>
              <a:rPr lang="zh-CN" altLang="en-US" sz="2000">
                <a:solidFill>
                  <a:srgbClr val="121212"/>
                </a:solidFill>
                <a:latin typeface="Times New Roman" panose="02020603050405020304" pitchFamily="18" charset="0"/>
                <a:cs typeface="Times New Roman" panose="02020603050405020304" pitchFamily="18" charset="0"/>
              </a:rPr>
              <a:t>有了衡量相似度的办法，但是这还不够，要最终转化成一个能够优化的 </a:t>
            </a:r>
            <a:r>
              <a:rPr lang="en-US" altLang="zh-CN" sz="2000">
                <a:solidFill>
                  <a:srgbClr val="121212"/>
                </a:solidFill>
                <a:latin typeface="Times New Roman" panose="02020603050405020304" pitchFamily="18" charset="0"/>
                <a:cs typeface="Times New Roman" panose="02020603050405020304" pitchFamily="18" charset="0"/>
              </a:rPr>
              <a:t>Loss Function </a:t>
            </a:r>
            <a:r>
              <a:rPr lang="zh-CN" altLang="en-US" sz="2000">
                <a:solidFill>
                  <a:srgbClr val="121212"/>
                </a:solidFill>
                <a:latin typeface="Times New Roman" panose="02020603050405020304" pitchFamily="18" charset="0"/>
                <a:cs typeface="Times New Roman" panose="02020603050405020304" pitchFamily="18" charset="0"/>
              </a:rPr>
              <a:t>才可以。</a:t>
            </a:r>
            <a:r>
              <a:rPr lang="en-US" altLang="zh-CN" sz="2000">
                <a:solidFill>
                  <a:srgbClr val="121212"/>
                </a:solidFill>
                <a:latin typeface="Times New Roman" panose="02020603050405020304" pitchFamily="18" charset="0"/>
                <a:cs typeface="Times New Roman" panose="02020603050405020304" pitchFamily="18" charset="0"/>
              </a:rPr>
              <a:t>SimCLR</a:t>
            </a:r>
            <a:r>
              <a:rPr lang="zh-CN" altLang="en-US" sz="2000">
                <a:solidFill>
                  <a:srgbClr val="121212"/>
                </a:solidFill>
                <a:latin typeface="Times New Roman" panose="02020603050405020304" pitchFamily="18" charset="0"/>
                <a:cs typeface="Times New Roman" panose="02020603050405020304" pitchFamily="18" charset="0"/>
              </a:rPr>
              <a:t>用了一种叫做 </a:t>
            </a:r>
            <a:r>
              <a:rPr lang="en-US" altLang="zh-CN" sz="2000">
                <a:solidFill>
                  <a:srgbClr val="121212"/>
                </a:solidFill>
                <a:latin typeface="Times New Roman" panose="02020603050405020304" pitchFamily="18" charset="0"/>
                <a:cs typeface="Times New Roman" panose="02020603050405020304" pitchFamily="18" charset="0"/>
              </a:rPr>
              <a:t>NT-Xent loss (Normalized Temperature-Scaled Cross-Entropy Loss)</a:t>
            </a:r>
            <a:r>
              <a:rPr lang="zh-CN" altLang="en-US" sz="2000">
                <a:solidFill>
                  <a:srgbClr val="121212"/>
                </a:solidFill>
                <a:latin typeface="Times New Roman" panose="02020603050405020304" pitchFamily="18" charset="0"/>
                <a:cs typeface="Times New Roman" panose="02020603050405020304" pitchFamily="18" charset="0"/>
              </a:rPr>
              <a:t>的对比学习损失函数。</a:t>
            </a:r>
            <a:endParaRPr lang="en-US" altLang="zh-CN" sz="2000">
              <a:solidFill>
                <a:srgbClr val="121212"/>
              </a:solidFill>
              <a:latin typeface="Times New Roman" panose="02020603050405020304" pitchFamily="18" charset="0"/>
              <a:cs typeface="Times New Roman" panose="02020603050405020304" pitchFamily="18" charset="0"/>
            </a:endParaRPr>
          </a:p>
        </p:txBody>
      </p:sp>
      <p:sp>
        <p:nvSpPr>
          <p:cNvPr id="3" name="矩形 2">
            <a:extLst>
              <a:ext uri="{FF2B5EF4-FFF2-40B4-BE49-F238E27FC236}">
                <a16:creationId xmlns:a16="http://schemas.microsoft.com/office/drawing/2014/main" id="{22D56730-3419-43EB-A864-D95C225E6E6C}"/>
              </a:ext>
            </a:extLst>
          </p:cNvPr>
          <p:cNvSpPr/>
          <p:nvPr/>
        </p:nvSpPr>
        <p:spPr>
          <a:xfrm>
            <a:off x="1194907" y="2739719"/>
            <a:ext cx="3304110" cy="369332"/>
          </a:xfrm>
          <a:prstGeom prst="rect">
            <a:avLst/>
          </a:prstGeom>
        </p:spPr>
        <p:txBody>
          <a:bodyPr wrap="none">
            <a:spAutoFit/>
          </a:bodyPr>
          <a:lstStyle/>
          <a:p>
            <a:r>
              <a:rPr lang="zh-CN" altLang="en-US"/>
              <a:t>先拿出Batch里面的第1个Pair：</a:t>
            </a:r>
          </a:p>
        </p:txBody>
      </p:sp>
      <p:pic>
        <p:nvPicPr>
          <p:cNvPr id="5" name="图片 4">
            <a:extLst>
              <a:ext uri="{FF2B5EF4-FFF2-40B4-BE49-F238E27FC236}">
                <a16:creationId xmlns:a16="http://schemas.microsoft.com/office/drawing/2014/main" id="{A8FE3185-8C90-4DB0-83DA-83FEFD54B668}"/>
              </a:ext>
            </a:extLst>
          </p:cNvPr>
          <p:cNvPicPr>
            <a:picLocks noChangeAspect="1"/>
          </p:cNvPicPr>
          <p:nvPr/>
        </p:nvPicPr>
        <p:blipFill>
          <a:blip r:embed="rId3"/>
          <a:stretch>
            <a:fillRect/>
          </a:stretch>
        </p:blipFill>
        <p:spPr>
          <a:xfrm>
            <a:off x="3509751" y="3429000"/>
            <a:ext cx="5314286" cy="2333333"/>
          </a:xfrm>
          <a:prstGeom prst="rect">
            <a:avLst/>
          </a:prstGeom>
        </p:spPr>
      </p:pic>
      <p:sp>
        <p:nvSpPr>
          <p:cNvPr id="8" name="灯片编号占位符 7">
            <a:extLst>
              <a:ext uri="{FF2B5EF4-FFF2-40B4-BE49-F238E27FC236}">
                <a16:creationId xmlns:a16="http://schemas.microsoft.com/office/drawing/2014/main" id="{7A67059B-415C-441D-A232-6F853126FFE6}"/>
              </a:ext>
            </a:extLst>
          </p:cNvPr>
          <p:cNvSpPr>
            <a:spLocks noGrp="1"/>
          </p:cNvSpPr>
          <p:nvPr>
            <p:ph type="sldNum" sz="quarter" idx="12"/>
          </p:nvPr>
        </p:nvSpPr>
        <p:spPr/>
        <p:txBody>
          <a:bodyPr/>
          <a:lstStyle/>
          <a:p>
            <a:fld id="{2B55EA8C-D11E-460A-B3EA-929F000B21EE}" type="slidenum">
              <a:rPr lang="zh-CN" altLang="en-US" smtClean="0"/>
              <a:pPr/>
              <a:t>23</a:t>
            </a:fld>
            <a:r>
              <a:rPr lang="en-US" altLang="zh-CN"/>
              <a:t>/56</a:t>
            </a:r>
            <a:endParaRPr lang="zh-CN" altLang="en-US"/>
          </a:p>
        </p:txBody>
      </p:sp>
    </p:spTree>
    <p:extLst>
      <p:ext uri="{BB962C8B-B14F-4D97-AF65-F5344CB8AC3E}">
        <p14:creationId xmlns:p14="http://schemas.microsoft.com/office/powerpoint/2010/main" val="17993382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02289D28-451F-453C-8212-4FEA9E7F4576}"/>
              </a:ext>
            </a:extLst>
          </p:cNvPr>
          <p:cNvSpPr/>
          <p:nvPr/>
        </p:nvSpPr>
        <p:spPr>
          <a:xfrm>
            <a:off x="283038" y="219313"/>
            <a:ext cx="8606843" cy="584775"/>
          </a:xfrm>
          <a:prstGeom prst="rect">
            <a:avLst/>
          </a:prstGeom>
        </p:spPr>
        <p:txBody>
          <a:bodyPr wrap="none">
            <a:spAutoFit/>
          </a:bodyPr>
          <a:lstStyle/>
          <a:p>
            <a:r>
              <a:rPr lang="zh-CN" altLang="en-US" sz="3200">
                <a:latin typeface="Times New Roman" panose="02020603050405020304" pitchFamily="18" charset="0"/>
                <a:cs typeface="Times New Roman" panose="02020603050405020304" pitchFamily="18" charset="0"/>
              </a:rPr>
              <a:t>对比学习</a:t>
            </a:r>
            <a:r>
              <a:rPr lang="en-US" altLang="zh-CN" sz="3200">
                <a:latin typeface="Times New Roman" panose="02020603050405020304" pitchFamily="18" charset="0"/>
                <a:cs typeface="Times New Roman" panose="02020603050405020304" pitchFamily="18" charset="0"/>
              </a:rPr>
              <a:t>(Contrastive Learning) - </a:t>
            </a:r>
            <a:r>
              <a:rPr lang="zh-CN" altLang="en-US" sz="3200">
                <a:latin typeface="Times New Roman" panose="02020603050405020304" pitchFamily="18" charset="0"/>
                <a:cs typeface="Times New Roman" panose="02020603050405020304" pitchFamily="18" charset="0"/>
              </a:rPr>
              <a:t>以</a:t>
            </a:r>
            <a:r>
              <a:rPr lang="en-US" altLang="zh-CN" sz="3200">
                <a:latin typeface="Times New Roman" panose="02020603050405020304" pitchFamily="18" charset="0"/>
                <a:cs typeface="Times New Roman" panose="02020603050405020304" pitchFamily="18" charset="0"/>
              </a:rPr>
              <a:t>SimCLR</a:t>
            </a:r>
            <a:r>
              <a:rPr lang="zh-CN" altLang="en-US" sz="3200">
                <a:latin typeface="Times New Roman" panose="02020603050405020304" pitchFamily="18" charset="0"/>
                <a:cs typeface="Times New Roman" panose="02020603050405020304" pitchFamily="18" charset="0"/>
              </a:rPr>
              <a:t>为例</a:t>
            </a:r>
          </a:p>
        </p:txBody>
      </p:sp>
      <p:sp>
        <p:nvSpPr>
          <p:cNvPr id="12" name="矩形 11">
            <a:extLst>
              <a:ext uri="{FF2B5EF4-FFF2-40B4-BE49-F238E27FC236}">
                <a16:creationId xmlns:a16="http://schemas.microsoft.com/office/drawing/2014/main" id="{7897B746-B3AF-43D1-A1FF-DB5830A5AF2B}"/>
              </a:ext>
            </a:extLst>
          </p:cNvPr>
          <p:cNvSpPr/>
          <p:nvPr/>
        </p:nvSpPr>
        <p:spPr>
          <a:xfrm>
            <a:off x="748145" y="1119161"/>
            <a:ext cx="10837498" cy="1428596"/>
          </a:xfrm>
          <a:prstGeom prst="rect">
            <a:avLst/>
          </a:prstGeom>
        </p:spPr>
        <p:txBody>
          <a:bodyPr wrap="square">
            <a:spAutoFit/>
          </a:bodyPr>
          <a:lstStyle/>
          <a:p>
            <a:pPr indent="457200">
              <a:lnSpc>
                <a:spcPct val="150000"/>
              </a:lnSpc>
            </a:pPr>
            <a:r>
              <a:rPr lang="zh-CN" altLang="en-US" sz="2000">
                <a:solidFill>
                  <a:srgbClr val="121212"/>
                </a:solidFill>
                <a:latin typeface="Times New Roman" panose="02020603050405020304" pitchFamily="18" charset="0"/>
                <a:cs typeface="Times New Roman" panose="02020603050405020304" pitchFamily="18" charset="0"/>
              </a:rPr>
              <a:t>有了衡量相似度的办法，但是这还不够，要最终转化成一个能够优化的 </a:t>
            </a:r>
            <a:r>
              <a:rPr lang="en-US" altLang="zh-CN" sz="2000">
                <a:solidFill>
                  <a:srgbClr val="121212"/>
                </a:solidFill>
                <a:latin typeface="Times New Roman" panose="02020603050405020304" pitchFamily="18" charset="0"/>
                <a:cs typeface="Times New Roman" panose="02020603050405020304" pitchFamily="18" charset="0"/>
              </a:rPr>
              <a:t>Loss Function </a:t>
            </a:r>
            <a:r>
              <a:rPr lang="zh-CN" altLang="en-US" sz="2000">
                <a:solidFill>
                  <a:srgbClr val="121212"/>
                </a:solidFill>
                <a:latin typeface="Times New Roman" panose="02020603050405020304" pitchFamily="18" charset="0"/>
                <a:cs typeface="Times New Roman" panose="02020603050405020304" pitchFamily="18" charset="0"/>
              </a:rPr>
              <a:t>才可以。</a:t>
            </a:r>
            <a:r>
              <a:rPr lang="en-US" altLang="zh-CN" sz="2000">
                <a:solidFill>
                  <a:srgbClr val="121212"/>
                </a:solidFill>
                <a:latin typeface="Times New Roman" panose="02020603050405020304" pitchFamily="18" charset="0"/>
                <a:cs typeface="Times New Roman" panose="02020603050405020304" pitchFamily="18" charset="0"/>
              </a:rPr>
              <a:t>SimCLR</a:t>
            </a:r>
            <a:r>
              <a:rPr lang="zh-CN" altLang="en-US" sz="2000">
                <a:solidFill>
                  <a:srgbClr val="121212"/>
                </a:solidFill>
                <a:latin typeface="Times New Roman" panose="02020603050405020304" pitchFamily="18" charset="0"/>
                <a:cs typeface="Times New Roman" panose="02020603050405020304" pitchFamily="18" charset="0"/>
              </a:rPr>
              <a:t>用了一种叫做 </a:t>
            </a:r>
            <a:r>
              <a:rPr lang="en-US" altLang="zh-CN" sz="2000">
                <a:solidFill>
                  <a:srgbClr val="121212"/>
                </a:solidFill>
                <a:latin typeface="Times New Roman" panose="02020603050405020304" pitchFamily="18" charset="0"/>
                <a:cs typeface="Times New Roman" panose="02020603050405020304" pitchFamily="18" charset="0"/>
              </a:rPr>
              <a:t>NT-Xent loss (Normalized Temperature-Scaled Cross-Entropy Loss)</a:t>
            </a:r>
            <a:r>
              <a:rPr lang="zh-CN" altLang="en-US" sz="2000">
                <a:solidFill>
                  <a:srgbClr val="121212"/>
                </a:solidFill>
                <a:latin typeface="Times New Roman" panose="02020603050405020304" pitchFamily="18" charset="0"/>
                <a:cs typeface="Times New Roman" panose="02020603050405020304" pitchFamily="18" charset="0"/>
              </a:rPr>
              <a:t>的对比学习损失函数。</a:t>
            </a:r>
            <a:endParaRPr lang="en-US" altLang="zh-CN" sz="2000">
              <a:solidFill>
                <a:srgbClr val="121212"/>
              </a:solidFill>
              <a:latin typeface="Times New Roman" panose="02020603050405020304" pitchFamily="18" charset="0"/>
              <a:cs typeface="Times New Roman" panose="02020603050405020304" pitchFamily="18" charset="0"/>
            </a:endParaRPr>
          </a:p>
        </p:txBody>
      </p:sp>
      <p:sp>
        <p:nvSpPr>
          <p:cNvPr id="3" name="矩形 2">
            <a:extLst>
              <a:ext uri="{FF2B5EF4-FFF2-40B4-BE49-F238E27FC236}">
                <a16:creationId xmlns:a16="http://schemas.microsoft.com/office/drawing/2014/main" id="{22D56730-3419-43EB-A864-D95C225E6E6C}"/>
              </a:ext>
            </a:extLst>
          </p:cNvPr>
          <p:cNvSpPr/>
          <p:nvPr/>
        </p:nvSpPr>
        <p:spPr>
          <a:xfrm>
            <a:off x="1194907" y="2739719"/>
            <a:ext cx="8472191" cy="369332"/>
          </a:xfrm>
          <a:prstGeom prst="rect">
            <a:avLst/>
          </a:prstGeom>
        </p:spPr>
        <p:txBody>
          <a:bodyPr wrap="none">
            <a:spAutoFit/>
          </a:bodyPr>
          <a:lstStyle/>
          <a:p>
            <a:r>
              <a:rPr lang="zh-CN" altLang="en-US"/>
              <a:t>依次拿出</a:t>
            </a:r>
            <a:r>
              <a:rPr lang="en-US" altLang="zh-CN"/>
              <a:t>Batch</a:t>
            </a:r>
            <a:r>
              <a:rPr lang="zh-CN" altLang="en-US"/>
              <a:t>里面的每个</a:t>
            </a:r>
            <a:r>
              <a:rPr lang="en-US" altLang="zh-CN"/>
              <a:t>Pair</a:t>
            </a:r>
            <a:r>
              <a:rPr lang="zh-CN" altLang="en-US"/>
              <a:t>，使用 </a:t>
            </a:r>
            <a:r>
              <a:rPr lang="en-US" altLang="zh-CN"/>
              <a:t>softmax </a:t>
            </a:r>
            <a:r>
              <a:rPr lang="zh-CN" altLang="en-US"/>
              <a:t>函数来获得这两个图像相似的概率：</a:t>
            </a:r>
          </a:p>
        </p:txBody>
      </p:sp>
      <p:pic>
        <p:nvPicPr>
          <p:cNvPr id="2" name="图片 1">
            <a:extLst>
              <a:ext uri="{FF2B5EF4-FFF2-40B4-BE49-F238E27FC236}">
                <a16:creationId xmlns:a16="http://schemas.microsoft.com/office/drawing/2014/main" id="{7C79486F-02FD-41A9-B66D-8616B4477150}"/>
              </a:ext>
            </a:extLst>
          </p:cNvPr>
          <p:cNvPicPr>
            <a:picLocks noChangeAspect="1"/>
          </p:cNvPicPr>
          <p:nvPr/>
        </p:nvPicPr>
        <p:blipFill>
          <a:blip r:embed="rId3"/>
          <a:stretch>
            <a:fillRect/>
          </a:stretch>
        </p:blipFill>
        <p:spPr>
          <a:xfrm>
            <a:off x="2500762" y="3301013"/>
            <a:ext cx="7190476" cy="2866667"/>
          </a:xfrm>
          <a:prstGeom prst="rect">
            <a:avLst/>
          </a:prstGeom>
        </p:spPr>
      </p:pic>
      <p:sp>
        <p:nvSpPr>
          <p:cNvPr id="6" name="矩形 5">
            <a:extLst>
              <a:ext uri="{FF2B5EF4-FFF2-40B4-BE49-F238E27FC236}">
                <a16:creationId xmlns:a16="http://schemas.microsoft.com/office/drawing/2014/main" id="{14ACAB73-06D3-49FA-BFEE-FCD3ED234855}"/>
              </a:ext>
            </a:extLst>
          </p:cNvPr>
          <p:cNvSpPr/>
          <p:nvPr/>
        </p:nvSpPr>
        <p:spPr>
          <a:xfrm>
            <a:off x="128985" y="6389169"/>
            <a:ext cx="8042249" cy="369332"/>
          </a:xfrm>
          <a:prstGeom prst="rect">
            <a:avLst/>
          </a:prstGeom>
        </p:spPr>
        <p:txBody>
          <a:bodyPr wrap="square">
            <a:spAutoFit/>
          </a:bodyPr>
          <a:lstStyle/>
          <a:p>
            <a:pPr marL="285750" indent="-285750">
              <a:buFont typeface="Wingdings" panose="05000000000000000000" pitchFamily="2" charset="2"/>
              <a:buChar char="p"/>
            </a:pPr>
            <a:r>
              <a:rPr lang="zh-CN" altLang="en-US"/>
              <a:t>分母中的其余的项都是其他图片的增强之后的图片，也是negative samples。</a:t>
            </a:r>
          </a:p>
        </p:txBody>
      </p:sp>
      <p:sp>
        <p:nvSpPr>
          <p:cNvPr id="9" name="灯片编号占位符 8">
            <a:extLst>
              <a:ext uri="{FF2B5EF4-FFF2-40B4-BE49-F238E27FC236}">
                <a16:creationId xmlns:a16="http://schemas.microsoft.com/office/drawing/2014/main" id="{4993FB21-9039-4CF4-8B42-42A5C976BEC4}"/>
              </a:ext>
            </a:extLst>
          </p:cNvPr>
          <p:cNvSpPr>
            <a:spLocks noGrp="1"/>
          </p:cNvSpPr>
          <p:nvPr>
            <p:ph type="sldNum" sz="quarter" idx="12"/>
          </p:nvPr>
        </p:nvSpPr>
        <p:spPr/>
        <p:txBody>
          <a:bodyPr/>
          <a:lstStyle/>
          <a:p>
            <a:fld id="{2B55EA8C-D11E-460A-B3EA-929F000B21EE}" type="slidenum">
              <a:rPr lang="zh-CN" altLang="en-US" smtClean="0"/>
              <a:pPr/>
              <a:t>24</a:t>
            </a:fld>
            <a:r>
              <a:rPr lang="en-US" altLang="zh-CN"/>
              <a:t>/56</a:t>
            </a:r>
            <a:endParaRPr lang="zh-CN" altLang="en-US"/>
          </a:p>
        </p:txBody>
      </p:sp>
    </p:spTree>
    <p:extLst>
      <p:ext uri="{BB962C8B-B14F-4D97-AF65-F5344CB8AC3E}">
        <p14:creationId xmlns:p14="http://schemas.microsoft.com/office/powerpoint/2010/main" val="25602192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02289D28-451F-453C-8212-4FEA9E7F4576}"/>
              </a:ext>
            </a:extLst>
          </p:cNvPr>
          <p:cNvSpPr/>
          <p:nvPr/>
        </p:nvSpPr>
        <p:spPr>
          <a:xfrm>
            <a:off x="283038" y="219313"/>
            <a:ext cx="8606843" cy="584775"/>
          </a:xfrm>
          <a:prstGeom prst="rect">
            <a:avLst/>
          </a:prstGeom>
        </p:spPr>
        <p:txBody>
          <a:bodyPr wrap="none">
            <a:spAutoFit/>
          </a:bodyPr>
          <a:lstStyle/>
          <a:p>
            <a:r>
              <a:rPr lang="zh-CN" altLang="en-US" sz="3200">
                <a:latin typeface="Times New Roman" panose="02020603050405020304" pitchFamily="18" charset="0"/>
                <a:cs typeface="Times New Roman" panose="02020603050405020304" pitchFamily="18" charset="0"/>
              </a:rPr>
              <a:t>对比学习</a:t>
            </a:r>
            <a:r>
              <a:rPr lang="en-US" altLang="zh-CN" sz="3200">
                <a:latin typeface="Times New Roman" panose="02020603050405020304" pitchFamily="18" charset="0"/>
                <a:cs typeface="Times New Roman" panose="02020603050405020304" pitchFamily="18" charset="0"/>
              </a:rPr>
              <a:t>(Contrastive Learning) - </a:t>
            </a:r>
            <a:r>
              <a:rPr lang="zh-CN" altLang="en-US" sz="3200">
                <a:latin typeface="Times New Roman" panose="02020603050405020304" pitchFamily="18" charset="0"/>
                <a:cs typeface="Times New Roman" panose="02020603050405020304" pitchFamily="18" charset="0"/>
              </a:rPr>
              <a:t>以</a:t>
            </a:r>
            <a:r>
              <a:rPr lang="en-US" altLang="zh-CN" sz="3200">
                <a:latin typeface="Times New Roman" panose="02020603050405020304" pitchFamily="18" charset="0"/>
                <a:cs typeface="Times New Roman" panose="02020603050405020304" pitchFamily="18" charset="0"/>
              </a:rPr>
              <a:t>SimCLR</a:t>
            </a:r>
            <a:r>
              <a:rPr lang="zh-CN" altLang="en-US" sz="3200">
                <a:latin typeface="Times New Roman" panose="02020603050405020304" pitchFamily="18" charset="0"/>
                <a:cs typeface="Times New Roman" panose="02020603050405020304" pitchFamily="18" charset="0"/>
              </a:rPr>
              <a:t>为例</a:t>
            </a:r>
          </a:p>
        </p:txBody>
      </p:sp>
      <p:sp>
        <p:nvSpPr>
          <p:cNvPr id="12" name="矩形 11">
            <a:extLst>
              <a:ext uri="{FF2B5EF4-FFF2-40B4-BE49-F238E27FC236}">
                <a16:creationId xmlns:a16="http://schemas.microsoft.com/office/drawing/2014/main" id="{7897B746-B3AF-43D1-A1FF-DB5830A5AF2B}"/>
              </a:ext>
            </a:extLst>
          </p:cNvPr>
          <p:cNvSpPr/>
          <p:nvPr/>
        </p:nvSpPr>
        <p:spPr>
          <a:xfrm>
            <a:off x="748145" y="1119161"/>
            <a:ext cx="10837498" cy="1428596"/>
          </a:xfrm>
          <a:prstGeom prst="rect">
            <a:avLst/>
          </a:prstGeom>
        </p:spPr>
        <p:txBody>
          <a:bodyPr wrap="square">
            <a:spAutoFit/>
          </a:bodyPr>
          <a:lstStyle/>
          <a:p>
            <a:pPr indent="457200">
              <a:lnSpc>
                <a:spcPct val="150000"/>
              </a:lnSpc>
            </a:pPr>
            <a:r>
              <a:rPr lang="zh-CN" altLang="en-US" sz="2000">
                <a:solidFill>
                  <a:srgbClr val="121212"/>
                </a:solidFill>
                <a:latin typeface="Times New Roman" panose="02020603050405020304" pitchFamily="18" charset="0"/>
                <a:cs typeface="Times New Roman" panose="02020603050405020304" pitchFamily="18" charset="0"/>
              </a:rPr>
              <a:t>有了衡量相似度的办法，但是这还不够，要最终转化成一个能够优化的 </a:t>
            </a:r>
            <a:r>
              <a:rPr lang="en-US" altLang="zh-CN" sz="2000">
                <a:solidFill>
                  <a:srgbClr val="121212"/>
                </a:solidFill>
                <a:latin typeface="Times New Roman" panose="02020603050405020304" pitchFamily="18" charset="0"/>
                <a:cs typeface="Times New Roman" panose="02020603050405020304" pitchFamily="18" charset="0"/>
              </a:rPr>
              <a:t>Loss Function </a:t>
            </a:r>
            <a:r>
              <a:rPr lang="zh-CN" altLang="en-US" sz="2000">
                <a:solidFill>
                  <a:srgbClr val="121212"/>
                </a:solidFill>
                <a:latin typeface="Times New Roman" panose="02020603050405020304" pitchFamily="18" charset="0"/>
                <a:cs typeface="Times New Roman" panose="02020603050405020304" pitchFamily="18" charset="0"/>
              </a:rPr>
              <a:t>才可以。</a:t>
            </a:r>
            <a:r>
              <a:rPr lang="en-US" altLang="zh-CN" sz="2000">
                <a:solidFill>
                  <a:srgbClr val="121212"/>
                </a:solidFill>
                <a:latin typeface="Times New Roman" panose="02020603050405020304" pitchFamily="18" charset="0"/>
                <a:cs typeface="Times New Roman" panose="02020603050405020304" pitchFamily="18" charset="0"/>
              </a:rPr>
              <a:t>SimCLR</a:t>
            </a:r>
            <a:r>
              <a:rPr lang="zh-CN" altLang="en-US" sz="2000">
                <a:solidFill>
                  <a:srgbClr val="121212"/>
                </a:solidFill>
                <a:latin typeface="Times New Roman" panose="02020603050405020304" pitchFamily="18" charset="0"/>
                <a:cs typeface="Times New Roman" panose="02020603050405020304" pitchFamily="18" charset="0"/>
              </a:rPr>
              <a:t>用了一种叫做 </a:t>
            </a:r>
            <a:r>
              <a:rPr lang="en-US" altLang="zh-CN" sz="2000">
                <a:solidFill>
                  <a:srgbClr val="121212"/>
                </a:solidFill>
                <a:latin typeface="Times New Roman" panose="02020603050405020304" pitchFamily="18" charset="0"/>
                <a:cs typeface="Times New Roman" panose="02020603050405020304" pitchFamily="18" charset="0"/>
              </a:rPr>
              <a:t>NT-Xent loss (Normalized Temperature-Scaled Cross-Entropy Loss)</a:t>
            </a:r>
            <a:r>
              <a:rPr lang="zh-CN" altLang="en-US" sz="2000">
                <a:solidFill>
                  <a:srgbClr val="121212"/>
                </a:solidFill>
                <a:latin typeface="Times New Roman" panose="02020603050405020304" pitchFamily="18" charset="0"/>
                <a:cs typeface="Times New Roman" panose="02020603050405020304" pitchFamily="18" charset="0"/>
              </a:rPr>
              <a:t>的对比学习损失函数。</a:t>
            </a:r>
            <a:endParaRPr lang="en-US" altLang="zh-CN" sz="2000">
              <a:solidFill>
                <a:srgbClr val="121212"/>
              </a:solidFill>
              <a:latin typeface="Times New Roman" panose="02020603050405020304" pitchFamily="18" charset="0"/>
              <a:cs typeface="Times New Roman" panose="02020603050405020304" pitchFamily="18" charset="0"/>
            </a:endParaRPr>
          </a:p>
        </p:txBody>
      </p:sp>
      <p:sp>
        <p:nvSpPr>
          <p:cNvPr id="3" name="矩形 2">
            <a:extLst>
              <a:ext uri="{FF2B5EF4-FFF2-40B4-BE49-F238E27FC236}">
                <a16:creationId xmlns:a16="http://schemas.microsoft.com/office/drawing/2014/main" id="{22D56730-3419-43EB-A864-D95C225E6E6C}"/>
              </a:ext>
            </a:extLst>
          </p:cNvPr>
          <p:cNvSpPr/>
          <p:nvPr/>
        </p:nvSpPr>
        <p:spPr>
          <a:xfrm>
            <a:off x="1194907" y="2739719"/>
            <a:ext cx="4339650" cy="369332"/>
          </a:xfrm>
          <a:prstGeom prst="rect">
            <a:avLst/>
          </a:prstGeom>
        </p:spPr>
        <p:txBody>
          <a:bodyPr wrap="none">
            <a:spAutoFit/>
          </a:bodyPr>
          <a:lstStyle/>
          <a:p>
            <a:r>
              <a:rPr lang="zh-CN" altLang="en-US"/>
              <a:t>再对同一对图片交换位置以后计算损失：</a:t>
            </a:r>
          </a:p>
        </p:txBody>
      </p:sp>
      <p:pic>
        <p:nvPicPr>
          <p:cNvPr id="4" name="图片 3">
            <a:extLst>
              <a:ext uri="{FF2B5EF4-FFF2-40B4-BE49-F238E27FC236}">
                <a16:creationId xmlns:a16="http://schemas.microsoft.com/office/drawing/2014/main" id="{D7F0AEDF-96D5-4B9D-8746-B295F0CA4013}"/>
              </a:ext>
            </a:extLst>
          </p:cNvPr>
          <p:cNvPicPr>
            <a:picLocks noChangeAspect="1"/>
          </p:cNvPicPr>
          <p:nvPr/>
        </p:nvPicPr>
        <p:blipFill>
          <a:blip r:embed="rId3"/>
          <a:stretch>
            <a:fillRect/>
          </a:stretch>
        </p:blipFill>
        <p:spPr>
          <a:xfrm>
            <a:off x="2619809" y="3429000"/>
            <a:ext cx="6952381" cy="2504762"/>
          </a:xfrm>
          <a:prstGeom prst="rect">
            <a:avLst/>
          </a:prstGeom>
        </p:spPr>
      </p:pic>
      <p:sp>
        <p:nvSpPr>
          <p:cNvPr id="8" name="灯片编号占位符 7">
            <a:extLst>
              <a:ext uri="{FF2B5EF4-FFF2-40B4-BE49-F238E27FC236}">
                <a16:creationId xmlns:a16="http://schemas.microsoft.com/office/drawing/2014/main" id="{004B31F5-9D74-421D-A24D-FD5A1D72F621}"/>
              </a:ext>
            </a:extLst>
          </p:cNvPr>
          <p:cNvSpPr>
            <a:spLocks noGrp="1"/>
          </p:cNvSpPr>
          <p:nvPr>
            <p:ph type="sldNum" sz="quarter" idx="12"/>
          </p:nvPr>
        </p:nvSpPr>
        <p:spPr/>
        <p:txBody>
          <a:bodyPr/>
          <a:lstStyle/>
          <a:p>
            <a:fld id="{2B55EA8C-D11E-460A-B3EA-929F000B21EE}" type="slidenum">
              <a:rPr lang="zh-CN" altLang="en-US" smtClean="0"/>
              <a:pPr/>
              <a:t>25</a:t>
            </a:fld>
            <a:r>
              <a:rPr lang="en-US" altLang="zh-CN"/>
              <a:t>/56</a:t>
            </a:r>
            <a:endParaRPr lang="zh-CN" altLang="en-US"/>
          </a:p>
        </p:txBody>
      </p:sp>
    </p:spTree>
    <p:extLst>
      <p:ext uri="{BB962C8B-B14F-4D97-AF65-F5344CB8AC3E}">
        <p14:creationId xmlns:p14="http://schemas.microsoft.com/office/powerpoint/2010/main" val="7677613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02289D28-451F-453C-8212-4FEA9E7F4576}"/>
              </a:ext>
            </a:extLst>
          </p:cNvPr>
          <p:cNvSpPr/>
          <p:nvPr/>
        </p:nvSpPr>
        <p:spPr>
          <a:xfrm>
            <a:off x="283038" y="219313"/>
            <a:ext cx="8606843" cy="584775"/>
          </a:xfrm>
          <a:prstGeom prst="rect">
            <a:avLst/>
          </a:prstGeom>
        </p:spPr>
        <p:txBody>
          <a:bodyPr wrap="none">
            <a:spAutoFit/>
          </a:bodyPr>
          <a:lstStyle/>
          <a:p>
            <a:r>
              <a:rPr lang="zh-CN" altLang="en-US" sz="3200">
                <a:latin typeface="Times New Roman" panose="02020603050405020304" pitchFamily="18" charset="0"/>
                <a:cs typeface="Times New Roman" panose="02020603050405020304" pitchFamily="18" charset="0"/>
              </a:rPr>
              <a:t>对比学习</a:t>
            </a:r>
            <a:r>
              <a:rPr lang="en-US" altLang="zh-CN" sz="3200">
                <a:latin typeface="Times New Roman" panose="02020603050405020304" pitchFamily="18" charset="0"/>
                <a:cs typeface="Times New Roman" panose="02020603050405020304" pitchFamily="18" charset="0"/>
              </a:rPr>
              <a:t>(Contrastive Learning) - </a:t>
            </a:r>
            <a:r>
              <a:rPr lang="zh-CN" altLang="en-US" sz="3200">
                <a:latin typeface="Times New Roman" panose="02020603050405020304" pitchFamily="18" charset="0"/>
                <a:cs typeface="Times New Roman" panose="02020603050405020304" pitchFamily="18" charset="0"/>
              </a:rPr>
              <a:t>以</a:t>
            </a:r>
            <a:r>
              <a:rPr lang="en-US" altLang="zh-CN" sz="3200">
                <a:latin typeface="Times New Roman" panose="02020603050405020304" pitchFamily="18" charset="0"/>
                <a:cs typeface="Times New Roman" panose="02020603050405020304" pitchFamily="18" charset="0"/>
              </a:rPr>
              <a:t>SimCLR</a:t>
            </a:r>
            <a:r>
              <a:rPr lang="zh-CN" altLang="en-US" sz="3200">
                <a:latin typeface="Times New Roman" panose="02020603050405020304" pitchFamily="18" charset="0"/>
                <a:cs typeface="Times New Roman" panose="02020603050405020304" pitchFamily="18" charset="0"/>
              </a:rPr>
              <a:t>为例</a:t>
            </a:r>
          </a:p>
        </p:txBody>
      </p:sp>
      <p:sp>
        <p:nvSpPr>
          <p:cNvPr id="12" name="矩形 11">
            <a:extLst>
              <a:ext uri="{FF2B5EF4-FFF2-40B4-BE49-F238E27FC236}">
                <a16:creationId xmlns:a16="http://schemas.microsoft.com/office/drawing/2014/main" id="{7897B746-B3AF-43D1-A1FF-DB5830A5AF2B}"/>
              </a:ext>
            </a:extLst>
          </p:cNvPr>
          <p:cNvSpPr/>
          <p:nvPr/>
        </p:nvSpPr>
        <p:spPr>
          <a:xfrm>
            <a:off x="748145" y="1119161"/>
            <a:ext cx="10837498" cy="1428596"/>
          </a:xfrm>
          <a:prstGeom prst="rect">
            <a:avLst/>
          </a:prstGeom>
        </p:spPr>
        <p:txBody>
          <a:bodyPr wrap="square">
            <a:spAutoFit/>
          </a:bodyPr>
          <a:lstStyle/>
          <a:p>
            <a:pPr indent="457200">
              <a:lnSpc>
                <a:spcPct val="150000"/>
              </a:lnSpc>
            </a:pPr>
            <a:r>
              <a:rPr lang="zh-CN" altLang="en-US" sz="2000">
                <a:solidFill>
                  <a:srgbClr val="121212"/>
                </a:solidFill>
                <a:latin typeface="Times New Roman" panose="02020603050405020304" pitchFamily="18" charset="0"/>
                <a:cs typeface="Times New Roman" panose="02020603050405020304" pitchFamily="18" charset="0"/>
              </a:rPr>
              <a:t>有了衡量相似度的办法，但是这还不够，要最终转化成一个能够优化的 </a:t>
            </a:r>
            <a:r>
              <a:rPr lang="en-US" altLang="zh-CN" sz="2000">
                <a:solidFill>
                  <a:srgbClr val="121212"/>
                </a:solidFill>
                <a:latin typeface="Times New Roman" panose="02020603050405020304" pitchFamily="18" charset="0"/>
                <a:cs typeface="Times New Roman" panose="02020603050405020304" pitchFamily="18" charset="0"/>
              </a:rPr>
              <a:t>Loss Function </a:t>
            </a:r>
            <a:r>
              <a:rPr lang="zh-CN" altLang="en-US" sz="2000">
                <a:solidFill>
                  <a:srgbClr val="121212"/>
                </a:solidFill>
                <a:latin typeface="Times New Roman" panose="02020603050405020304" pitchFamily="18" charset="0"/>
                <a:cs typeface="Times New Roman" panose="02020603050405020304" pitchFamily="18" charset="0"/>
              </a:rPr>
              <a:t>才可以。</a:t>
            </a:r>
            <a:r>
              <a:rPr lang="en-US" altLang="zh-CN" sz="2000">
                <a:solidFill>
                  <a:srgbClr val="121212"/>
                </a:solidFill>
                <a:latin typeface="Times New Roman" panose="02020603050405020304" pitchFamily="18" charset="0"/>
                <a:cs typeface="Times New Roman" panose="02020603050405020304" pitchFamily="18" charset="0"/>
              </a:rPr>
              <a:t>SimCLR</a:t>
            </a:r>
            <a:r>
              <a:rPr lang="zh-CN" altLang="en-US" sz="2000">
                <a:solidFill>
                  <a:srgbClr val="121212"/>
                </a:solidFill>
                <a:latin typeface="Times New Roman" panose="02020603050405020304" pitchFamily="18" charset="0"/>
                <a:cs typeface="Times New Roman" panose="02020603050405020304" pitchFamily="18" charset="0"/>
              </a:rPr>
              <a:t>用了一种叫做 </a:t>
            </a:r>
            <a:r>
              <a:rPr lang="en-US" altLang="zh-CN" sz="2000">
                <a:solidFill>
                  <a:srgbClr val="121212"/>
                </a:solidFill>
                <a:latin typeface="Times New Roman" panose="02020603050405020304" pitchFamily="18" charset="0"/>
                <a:cs typeface="Times New Roman" panose="02020603050405020304" pitchFamily="18" charset="0"/>
              </a:rPr>
              <a:t>NT-Xent loss (Normalized Temperature-Scaled Cross-Entropy Loss)</a:t>
            </a:r>
            <a:r>
              <a:rPr lang="zh-CN" altLang="en-US" sz="2000">
                <a:solidFill>
                  <a:srgbClr val="121212"/>
                </a:solidFill>
                <a:latin typeface="Times New Roman" panose="02020603050405020304" pitchFamily="18" charset="0"/>
                <a:cs typeface="Times New Roman" panose="02020603050405020304" pitchFamily="18" charset="0"/>
              </a:rPr>
              <a:t>的对比学习损失函数。</a:t>
            </a:r>
            <a:endParaRPr lang="en-US" altLang="zh-CN" sz="2000">
              <a:solidFill>
                <a:srgbClr val="121212"/>
              </a:solidFill>
              <a:latin typeface="Times New Roman" panose="02020603050405020304" pitchFamily="18" charset="0"/>
              <a:cs typeface="Times New Roman" panose="02020603050405020304" pitchFamily="18" charset="0"/>
            </a:endParaRPr>
          </a:p>
        </p:txBody>
      </p:sp>
      <p:sp>
        <p:nvSpPr>
          <p:cNvPr id="3" name="矩形 2">
            <a:extLst>
              <a:ext uri="{FF2B5EF4-FFF2-40B4-BE49-F238E27FC236}">
                <a16:creationId xmlns:a16="http://schemas.microsoft.com/office/drawing/2014/main" id="{22D56730-3419-43EB-A864-D95C225E6E6C}"/>
              </a:ext>
            </a:extLst>
          </p:cNvPr>
          <p:cNvSpPr/>
          <p:nvPr/>
        </p:nvSpPr>
        <p:spPr>
          <a:xfrm>
            <a:off x="1194907" y="2739719"/>
            <a:ext cx="5259773" cy="369332"/>
          </a:xfrm>
          <a:prstGeom prst="rect">
            <a:avLst/>
          </a:prstGeom>
        </p:spPr>
        <p:txBody>
          <a:bodyPr wrap="none">
            <a:spAutoFit/>
          </a:bodyPr>
          <a:lstStyle/>
          <a:p>
            <a:r>
              <a:rPr lang="zh-CN" altLang="en-US"/>
              <a:t>计算每个</a:t>
            </a:r>
            <a:r>
              <a:rPr lang="en-US" altLang="zh-CN"/>
              <a:t>Batch</a:t>
            </a:r>
            <a:r>
              <a:rPr lang="zh-CN" altLang="en-US"/>
              <a:t>里面的所有</a:t>
            </a:r>
            <a:r>
              <a:rPr lang="en-US" altLang="zh-CN"/>
              <a:t>Pair</a:t>
            </a:r>
            <a:r>
              <a:rPr lang="zh-CN" altLang="en-US"/>
              <a:t>的损失之和取平均：</a:t>
            </a:r>
          </a:p>
        </p:txBody>
      </p:sp>
      <p:pic>
        <p:nvPicPr>
          <p:cNvPr id="2" name="图片 1">
            <a:extLst>
              <a:ext uri="{FF2B5EF4-FFF2-40B4-BE49-F238E27FC236}">
                <a16:creationId xmlns:a16="http://schemas.microsoft.com/office/drawing/2014/main" id="{BA9F1293-957D-426A-A55B-3C4BA131E264}"/>
              </a:ext>
            </a:extLst>
          </p:cNvPr>
          <p:cNvPicPr>
            <a:picLocks noChangeAspect="1"/>
          </p:cNvPicPr>
          <p:nvPr/>
        </p:nvPicPr>
        <p:blipFill>
          <a:blip r:embed="rId3"/>
          <a:stretch>
            <a:fillRect/>
          </a:stretch>
        </p:blipFill>
        <p:spPr>
          <a:xfrm>
            <a:off x="2476952" y="3503935"/>
            <a:ext cx="7238095" cy="2457143"/>
          </a:xfrm>
          <a:prstGeom prst="rect">
            <a:avLst/>
          </a:prstGeom>
        </p:spPr>
      </p:pic>
      <p:sp>
        <p:nvSpPr>
          <p:cNvPr id="6" name="灯片编号占位符 5">
            <a:extLst>
              <a:ext uri="{FF2B5EF4-FFF2-40B4-BE49-F238E27FC236}">
                <a16:creationId xmlns:a16="http://schemas.microsoft.com/office/drawing/2014/main" id="{298B7FDB-1846-4EC2-9047-5654F83272D4}"/>
              </a:ext>
            </a:extLst>
          </p:cNvPr>
          <p:cNvSpPr>
            <a:spLocks noGrp="1"/>
          </p:cNvSpPr>
          <p:nvPr>
            <p:ph type="sldNum" sz="quarter" idx="12"/>
          </p:nvPr>
        </p:nvSpPr>
        <p:spPr/>
        <p:txBody>
          <a:bodyPr/>
          <a:lstStyle/>
          <a:p>
            <a:fld id="{2B55EA8C-D11E-460A-B3EA-929F000B21EE}" type="slidenum">
              <a:rPr lang="zh-CN" altLang="en-US" smtClean="0"/>
              <a:pPr/>
              <a:t>26</a:t>
            </a:fld>
            <a:r>
              <a:rPr lang="en-US" altLang="zh-CN"/>
              <a:t>/56</a:t>
            </a:r>
            <a:endParaRPr lang="zh-CN" altLang="en-US"/>
          </a:p>
        </p:txBody>
      </p:sp>
    </p:spTree>
    <p:extLst>
      <p:ext uri="{BB962C8B-B14F-4D97-AF65-F5344CB8AC3E}">
        <p14:creationId xmlns:p14="http://schemas.microsoft.com/office/powerpoint/2010/main" val="69585835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02289D28-451F-453C-8212-4FEA9E7F4576}"/>
              </a:ext>
            </a:extLst>
          </p:cNvPr>
          <p:cNvSpPr/>
          <p:nvPr/>
        </p:nvSpPr>
        <p:spPr>
          <a:xfrm>
            <a:off x="283038" y="219313"/>
            <a:ext cx="8448147" cy="584775"/>
          </a:xfrm>
          <a:prstGeom prst="rect">
            <a:avLst/>
          </a:prstGeom>
        </p:spPr>
        <p:txBody>
          <a:bodyPr wrap="none">
            <a:spAutoFit/>
          </a:bodyPr>
          <a:lstStyle/>
          <a:p>
            <a:r>
              <a:rPr lang="zh-CN" altLang="en-US" sz="3200">
                <a:latin typeface="Times New Roman" panose="02020603050405020304" pitchFamily="18" charset="0"/>
                <a:cs typeface="Times New Roman" panose="02020603050405020304" pitchFamily="18" charset="0"/>
              </a:rPr>
              <a:t>对比学习</a:t>
            </a:r>
            <a:r>
              <a:rPr lang="en-US" altLang="zh-CN" sz="3200">
                <a:latin typeface="Times New Roman" panose="02020603050405020304" pitchFamily="18" charset="0"/>
                <a:cs typeface="Times New Roman" panose="02020603050405020304" pitchFamily="18" charset="0"/>
              </a:rPr>
              <a:t>(Contrastive Learning) – </a:t>
            </a:r>
            <a:r>
              <a:rPr lang="zh-CN" altLang="en-US" sz="3200">
                <a:latin typeface="Times New Roman" panose="02020603050405020304" pitchFamily="18" charset="0"/>
                <a:cs typeface="Times New Roman" panose="02020603050405020304" pitchFamily="18" charset="0"/>
              </a:rPr>
              <a:t>理解对比学习</a:t>
            </a:r>
          </a:p>
        </p:txBody>
      </p:sp>
      <p:pic>
        <p:nvPicPr>
          <p:cNvPr id="4" name="图片 3">
            <a:extLst>
              <a:ext uri="{FF2B5EF4-FFF2-40B4-BE49-F238E27FC236}">
                <a16:creationId xmlns:a16="http://schemas.microsoft.com/office/drawing/2014/main" id="{33B7A13F-B14D-4432-BCFC-3AA3F362E14F}"/>
              </a:ext>
            </a:extLst>
          </p:cNvPr>
          <p:cNvPicPr>
            <a:picLocks noChangeAspect="1"/>
          </p:cNvPicPr>
          <p:nvPr/>
        </p:nvPicPr>
        <p:blipFill>
          <a:blip r:embed="rId3"/>
          <a:stretch>
            <a:fillRect/>
          </a:stretch>
        </p:blipFill>
        <p:spPr>
          <a:xfrm>
            <a:off x="2525027" y="3054486"/>
            <a:ext cx="7141946" cy="3657600"/>
          </a:xfrm>
          <a:prstGeom prst="rect">
            <a:avLst/>
          </a:prstGeom>
        </p:spPr>
      </p:pic>
      <p:sp>
        <p:nvSpPr>
          <p:cNvPr id="5" name="矩形 4">
            <a:extLst>
              <a:ext uri="{FF2B5EF4-FFF2-40B4-BE49-F238E27FC236}">
                <a16:creationId xmlns:a16="http://schemas.microsoft.com/office/drawing/2014/main" id="{8D4BE728-3A24-4742-9783-20D77A20949D}"/>
              </a:ext>
            </a:extLst>
          </p:cNvPr>
          <p:cNvSpPr/>
          <p:nvPr/>
        </p:nvSpPr>
        <p:spPr>
          <a:xfrm>
            <a:off x="805320" y="1182071"/>
            <a:ext cx="10581359" cy="1296637"/>
          </a:xfrm>
          <a:prstGeom prst="rect">
            <a:avLst/>
          </a:prstGeom>
        </p:spPr>
        <p:txBody>
          <a:bodyPr wrap="square">
            <a:spAutoFit/>
          </a:bodyPr>
          <a:lstStyle/>
          <a:p>
            <a:pPr indent="457200">
              <a:lnSpc>
                <a:spcPct val="150000"/>
              </a:lnSpc>
            </a:pPr>
            <a:r>
              <a:rPr lang="zh-CN" altLang="en-US"/>
              <a:t>把特征表示映射到单位超球面上，相比带有向量长度信息的点积，能增加深度学习模型的训练稳定性。能够把相似的例子（比如带有相同类标号的数据）在超球面上聚集到较近区域，容易使用线性分类器把某类和其它类区分开</a:t>
            </a:r>
          </a:p>
        </p:txBody>
      </p:sp>
      <p:sp>
        <p:nvSpPr>
          <p:cNvPr id="9" name="灯片编号占位符 8">
            <a:extLst>
              <a:ext uri="{FF2B5EF4-FFF2-40B4-BE49-F238E27FC236}">
                <a16:creationId xmlns:a16="http://schemas.microsoft.com/office/drawing/2014/main" id="{7AB68F2C-F2D4-446D-BAC4-5F804199B038}"/>
              </a:ext>
            </a:extLst>
          </p:cNvPr>
          <p:cNvSpPr>
            <a:spLocks noGrp="1"/>
          </p:cNvSpPr>
          <p:nvPr>
            <p:ph type="sldNum" sz="quarter" idx="12"/>
          </p:nvPr>
        </p:nvSpPr>
        <p:spPr/>
        <p:txBody>
          <a:bodyPr/>
          <a:lstStyle/>
          <a:p>
            <a:fld id="{2B55EA8C-D11E-460A-B3EA-929F000B21EE}" type="slidenum">
              <a:rPr lang="zh-CN" altLang="en-US" smtClean="0"/>
              <a:pPr/>
              <a:t>27</a:t>
            </a:fld>
            <a:r>
              <a:rPr lang="en-US" altLang="zh-CN"/>
              <a:t>/56</a:t>
            </a:r>
            <a:endParaRPr lang="zh-CN" altLang="en-US"/>
          </a:p>
        </p:txBody>
      </p:sp>
    </p:spTree>
    <p:extLst>
      <p:ext uri="{BB962C8B-B14F-4D97-AF65-F5344CB8AC3E}">
        <p14:creationId xmlns:p14="http://schemas.microsoft.com/office/powerpoint/2010/main" val="38485988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02289D28-451F-453C-8212-4FEA9E7F4576}"/>
              </a:ext>
            </a:extLst>
          </p:cNvPr>
          <p:cNvSpPr/>
          <p:nvPr/>
        </p:nvSpPr>
        <p:spPr>
          <a:xfrm>
            <a:off x="283038" y="219313"/>
            <a:ext cx="8448147" cy="584775"/>
          </a:xfrm>
          <a:prstGeom prst="rect">
            <a:avLst/>
          </a:prstGeom>
        </p:spPr>
        <p:txBody>
          <a:bodyPr wrap="none">
            <a:spAutoFit/>
          </a:bodyPr>
          <a:lstStyle/>
          <a:p>
            <a:r>
              <a:rPr lang="zh-CN" altLang="en-US" sz="3200">
                <a:latin typeface="Times New Roman" panose="02020603050405020304" pitchFamily="18" charset="0"/>
                <a:cs typeface="Times New Roman" panose="02020603050405020304" pitchFamily="18" charset="0"/>
              </a:rPr>
              <a:t>对比学习</a:t>
            </a:r>
            <a:r>
              <a:rPr lang="en-US" altLang="zh-CN" sz="3200">
                <a:latin typeface="Times New Roman" panose="02020603050405020304" pitchFamily="18" charset="0"/>
                <a:cs typeface="Times New Roman" panose="02020603050405020304" pitchFamily="18" charset="0"/>
              </a:rPr>
              <a:t>(Contrastive Learning) – </a:t>
            </a:r>
            <a:r>
              <a:rPr lang="zh-CN" altLang="en-US" sz="3200">
                <a:latin typeface="Times New Roman" panose="02020603050405020304" pitchFamily="18" charset="0"/>
                <a:cs typeface="Times New Roman" panose="02020603050405020304" pitchFamily="18" charset="0"/>
              </a:rPr>
              <a:t>衡量对比学习</a:t>
            </a:r>
          </a:p>
        </p:txBody>
      </p:sp>
      <p:sp>
        <p:nvSpPr>
          <p:cNvPr id="5" name="矩形 4">
            <a:extLst>
              <a:ext uri="{FF2B5EF4-FFF2-40B4-BE49-F238E27FC236}">
                <a16:creationId xmlns:a16="http://schemas.microsoft.com/office/drawing/2014/main" id="{8D4BE728-3A24-4742-9783-20D77A20949D}"/>
              </a:ext>
            </a:extLst>
          </p:cNvPr>
          <p:cNvSpPr/>
          <p:nvPr/>
        </p:nvSpPr>
        <p:spPr>
          <a:xfrm>
            <a:off x="805320" y="1016701"/>
            <a:ext cx="10760867" cy="2127634"/>
          </a:xfrm>
          <a:prstGeom prst="rect">
            <a:avLst/>
          </a:prstGeom>
        </p:spPr>
        <p:txBody>
          <a:bodyPr wrap="square">
            <a:spAutoFit/>
          </a:bodyPr>
          <a:lstStyle/>
          <a:p>
            <a:pPr indent="457200">
              <a:lnSpc>
                <a:spcPct val="150000"/>
              </a:lnSpc>
            </a:pPr>
            <a:r>
              <a:rPr lang="zh-CN" altLang="en-US"/>
              <a:t>两个属性：</a:t>
            </a:r>
            <a:r>
              <a:rPr lang="en-US" altLang="zh-CN"/>
              <a:t>Alignment</a:t>
            </a:r>
            <a:r>
              <a:rPr lang="zh-CN" altLang="en-US"/>
              <a:t>和</a:t>
            </a:r>
            <a:r>
              <a:rPr lang="en-US" altLang="zh-CN"/>
              <a:t>Uniformity</a:t>
            </a:r>
          </a:p>
          <a:p>
            <a:pPr indent="457200">
              <a:lnSpc>
                <a:spcPct val="150000"/>
              </a:lnSpc>
            </a:pPr>
            <a:r>
              <a:rPr lang="en-US" altLang="zh-CN" b="1">
                <a:solidFill>
                  <a:srgbClr val="0000FF"/>
                </a:solidFill>
              </a:rPr>
              <a:t>Alignment</a:t>
            </a:r>
            <a:r>
              <a:rPr lang="zh-CN" altLang="en-US"/>
              <a:t>：对齐性，指的是相似的例子，映射到单位超球面后，应该有接近的特征，在超球面上距离比较近</a:t>
            </a:r>
            <a:endParaRPr lang="en-US" altLang="zh-CN"/>
          </a:p>
          <a:p>
            <a:pPr indent="457200">
              <a:lnSpc>
                <a:spcPct val="150000"/>
              </a:lnSpc>
            </a:pPr>
            <a:r>
              <a:rPr lang="en-US" altLang="zh-CN" b="1">
                <a:solidFill>
                  <a:srgbClr val="0000FF"/>
                </a:solidFill>
              </a:rPr>
              <a:t>Uniformity</a:t>
            </a:r>
            <a:r>
              <a:rPr lang="zh-CN" altLang="en-US"/>
              <a:t>：均匀性。指的是系统应该倾向在特征里保留尽可能多的信息，这等价于使得映射到单位超球面的特征，尽可能均匀地分布在球面上，分布得越均匀，意味着保留的信息越充分。</a:t>
            </a:r>
          </a:p>
        </p:txBody>
      </p:sp>
      <p:pic>
        <p:nvPicPr>
          <p:cNvPr id="2" name="图片 1">
            <a:extLst>
              <a:ext uri="{FF2B5EF4-FFF2-40B4-BE49-F238E27FC236}">
                <a16:creationId xmlns:a16="http://schemas.microsoft.com/office/drawing/2014/main" id="{00382E34-AF2F-4ED7-A2AD-F50226ED32A4}"/>
              </a:ext>
            </a:extLst>
          </p:cNvPr>
          <p:cNvPicPr>
            <a:picLocks noChangeAspect="1"/>
          </p:cNvPicPr>
          <p:nvPr/>
        </p:nvPicPr>
        <p:blipFill>
          <a:blip r:embed="rId3"/>
          <a:stretch>
            <a:fillRect/>
          </a:stretch>
        </p:blipFill>
        <p:spPr>
          <a:xfrm>
            <a:off x="2386475" y="3239511"/>
            <a:ext cx="7419048" cy="3200000"/>
          </a:xfrm>
          <a:prstGeom prst="rect">
            <a:avLst/>
          </a:prstGeom>
        </p:spPr>
      </p:pic>
      <p:sp>
        <p:nvSpPr>
          <p:cNvPr id="6" name="灯片编号占位符 5">
            <a:extLst>
              <a:ext uri="{FF2B5EF4-FFF2-40B4-BE49-F238E27FC236}">
                <a16:creationId xmlns:a16="http://schemas.microsoft.com/office/drawing/2014/main" id="{87E9475F-9344-47A6-B06B-104D7FD3A2AE}"/>
              </a:ext>
            </a:extLst>
          </p:cNvPr>
          <p:cNvSpPr>
            <a:spLocks noGrp="1"/>
          </p:cNvSpPr>
          <p:nvPr>
            <p:ph type="sldNum" sz="quarter" idx="12"/>
          </p:nvPr>
        </p:nvSpPr>
        <p:spPr/>
        <p:txBody>
          <a:bodyPr/>
          <a:lstStyle/>
          <a:p>
            <a:fld id="{2B55EA8C-D11E-460A-B3EA-929F000B21EE}" type="slidenum">
              <a:rPr lang="zh-CN" altLang="en-US" smtClean="0"/>
              <a:pPr/>
              <a:t>28</a:t>
            </a:fld>
            <a:r>
              <a:rPr lang="en-US" altLang="zh-CN"/>
              <a:t>/56</a:t>
            </a:r>
            <a:endParaRPr lang="zh-CN" altLang="en-US"/>
          </a:p>
        </p:txBody>
      </p:sp>
    </p:spTree>
    <p:extLst>
      <p:ext uri="{BB962C8B-B14F-4D97-AF65-F5344CB8AC3E}">
        <p14:creationId xmlns:p14="http://schemas.microsoft.com/office/powerpoint/2010/main" val="9157559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02289D28-451F-453C-8212-4FEA9E7F4576}"/>
              </a:ext>
            </a:extLst>
          </p:cNvPr>
          <p:cNvSpPr/>
          <p:nvPr/>
        </p:nvSpPr>
        <p:spPr>
          <a:xfrm>
            <a:off x="283038" y="219313"/>
            <a:ext cx="8448147" cy="584775"/>
          </a:xfrm>
          <a:prstGeom prst="rect">
            <a:avLst/>
          </a:prstGeom>
        </p:spPr>
        <p:txBody>
          <a:bodyPr wrap="none">
            <a:spAutoFit/>
          </a:bodyPr>
          <a:lstStyle/>
          <a:p>
            <a:r>
              <a:rPr lang="zh-CN" altLang="en-US" sz="3200">
                <a:latin typeface="Times New Roman" panose="02020603050405020304" pitchFamily="18" charset="0"/>
                <a:cs typeface="Times New Roman" panose="02020603050405020304" pitchFamily="18" charset="0"/>
              </a:rPr>
              <a:t>对比学习</a:t>
            </a:r>
            <a:r>
              <a:rPr lang="en-US" altLang="zh-CN" sz="3200">
                <a:latin typeface="Times New Roman" panose="02020603050405020304" pitchFamily="18" charset="0"/>
                <a:cs typeface="Times New Roman" panose="02020603050405020304" pitchFamily="18" charset="0"/>
              </a:rPr>
              <a:t>(Contrastive Learning) – </a:t>
            </a:r>
            <a:r>
              <a:rPr lang="zh-CN" altLang="en-US" sz="3200">
                <a:latin typeface="Times New Roman" panose="02020603050405020304" pitchFamily="18" charset="0"/>
                <a:cs typeface="Times New Roman" panose="02020603050405020304" pitchFamily="18" charset="0"/>
              </a:rPr>
              <a:t>衡量对比学习</a:t>
            </a:r>
          </a:p>
        </p:txBody>
      </p:sp>
      <p:sp>
        <p:nvSpPr>
          <p:cNvPr id="5" name="矩形 4">
            <a:extLst>
              <a:ext uri="{FF2B5EF4-FFF2-40B4-BE49-F238E27FC236}">
                <a16:creationId xmlns:a16="http://schemas.microsoft.com/office/drawing/2014/main" id="{8D4BE728-3A24-4742-9783-20D77A20949D}"/>
              </a:ext>
            </a:extLst>
          </p:cNvPr>
          <p:cNvSpPr/>
          <p:nvPr/>
        </p:nvSpPr>
        <p:spPr>
          <a:xfrm>
            <a:off x="805320" y="1016701"/>
            <a:ext cx="10760867" cy="881139"/>
          </a:xfrm>
          <a:prstGeom prst="rect">
            <a:avLst/>
          </a:prstGeom>
        </p:spPr>
        <p:txBody>
          <a:bodyPr wrap="square">
            <a:spAutoFit/>
          </a:bodyPr>
          <a:lstStyle/>
          <a:p>
            <a:pPr indent="457200">
              <a:lnSpc>
                <a:spcPct val="150000"/>
              </a:lnSpc>
            </a:pPr>
            <a:r>
              <a:rPr lang="en-US" altLang="zh-CN"/>
              <a:t>Uniformity</a:t>
            </a:r>
            <a:r>
              <a:rPr lang="zh-CN" altLang="en-US"/>
              <a:t>特性的极端反例，是所有数据映射到单位超球面同一个点上，这极度违背了</a:t>
            </a:r>
            <a:r>
              <a:rPr lang="en-US" altLang="zh-CN"/>
              <a:t>Uniformity</a:t>
            </a:r>
            <a:r>
              <a:rPr lang="zh-CN" altLang="en-US"/>
              <a:t>原则，因为这代表所有数据的信息都被丢掉了，体现为数据极度不均匀得分布到了超球面同一个点上。</a:t>
            </a:r>
          </a:p>
        </p:txBody>
      </p:sp>
      <p:pic>
        <p:nvPicPr>
          <p:cNvPr id="3" name="图片 2">
            <a:extLst>
              <a:ext uri="{FF2B5EF4-FFF2-40B4-BE49-F238E27FC236}">
                <a16:creationId xmlns:a16="http://schemas.microsoft.com/office/drawing/2014/main" id="{9D26B8F7-8526-4070-91E5-DC61CAB45FA7}"/>
              </a:ext>
            </a:extLst>
          </p:cNvPr>
          <p:cNvPicPr>
            <a:picLocks noChangeAspect="1"/>
          </p:cNvPicPr>
          <p:nvPr/>
        </p:nvPicPr>
        <p:blipFill>
          <a:blip r:embed="rId3"/>
          <a:stretch>
            <a:fillRect/>
          </a:stretch>
        </p:blipFill>
        <p:spPr>
          <a:xfrm>
            <a:off x="3584015" y="2055276"/>
            <a:ext cx="4773553" cy="4005056"/>
          </a:xfrm>
          <a:prstGeom prst="rect">
            <a:avLst/>
          </a:prstGeom>
        </p:spPr>
      </p:pic>
      <p:pic>
        <p:nvPicPr>
          <p:cNvPr id="4" name="图片 3">
            <a:extLst>
              <a:ext uri="{FF2B5EF4-FFF2-40B4-BE49-F238E27FC236}">
                <a16:creationId xmlns:a16="http://schemas.microsoft.com/office/drawing/2014/main" id="{909C8676-D884-423B-97FA-C78C561356DF}"/>
              </a:ext>
            </a:extLst>
          </p:cNvPr>
          <p:cNvPicPr>
            <a:picLocks noChangeAspect="1"/>
          </p:cNvPicPr>
          <p:nvPr/>
        </p:nvPicPr>
        <p:blipFill>
          <a:blip r:embed="rId4"/>
          <a:stretch>
            <a:fillRect/>
          </a:stretch>
        </p:blipFill>
        <p:spPr>
          <a:xfrm>
            <a:off x="5395277" y="6043144"/>
            <a:ext cx="1580952" cy="580952"/>
          </a:xfrm>
          <a:prstGeom prst="rect">
            <a:avLst/>
          </a:prstGeom>
        </p:spPr>
      </p:pic>
      <p:sp>
        <p:nvSpPr>
          <p:cNvPr id="8" name="灯片编号占位符 7">
            <a:extLst>
              <a:ext uri="{FF2B5EF4-FFF2-40B4-BE49-F238E27FC236}">
                <a16:creationId xmlns:a16="http://schemas.microsoft.com/office/drawing/2014/main" id="{F0CED65A-76EE-4B99-B21D-B6F71FF54E78}"/>
              </a:ext>
            </a:extLst>
          </p:cNvPr>
          <p:cNvSpPr>
            <a:spLocks noGrp="1"/>
          </p:cNvSpPr>
          <p:nvPr>
            <p:ph type="sldNum" sz="quarter" idx="12"/>
          </p:nvPr>
        </p:nvSpPr>
        <p:spPr/>
        <p:txBody>
          <a:bodyPr/>
          <a:lstStyle/>
          <a:p>
            <a:fld id="{2B55EA8C-D11E-460A-B3EA-929F000B21EE}" type="slidenum">
              <a:rPr lang="zh-CN" altLang="en-US" smtClean="0"/>
              <a:pPr/>
              <a:t>29</a:t>
            </a:fld>
            <a:r>
              <a:rPr lang="en-US" altLang="zh-CN"/>
              <a:t>/56</a:t>
            </a:r>
            <a:endParaRPr lang="zh-CN" altLang="en-US"/>
          </a:p>
        </p:txBody>
      </p:sp>
    </p:spTree>
    <p:extLst>
      <p:ext uri="{BB962C8B-B14F-4D97-AF65-F5344CB8AC3E}">
        <p14:creationId xmlns:p14="http://schemas.microsoft.com/office/powerpoint/2010/main" val="40788971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pica.zhimg.com/v2-a9c8e7e0a3a45746fd1c0fa621da7066_1440w.jpg?source=172ae18b">
            <a:extLst>
              <a:ext uri="{FF2B5EF4-FFF2-40B4-BE49-F238E27FC236}">
                <a16:creationId xmlns:a16="http://schemas.microsoft.com/office/drawing/2014/main" id="{C2C7B53F-94FC-4797-8E43-85776780CD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881" y="3022418"/>
            <a:ext cx="5609279" cy="2608168"/>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a:extLst>
              <a:ext uri="{FF2B5EF4-FFF2-40B4-BE49-F238E27FC236}">
                <a16:creationId xmlns:a16="http://schemas.microsoft.com/office/drawing/2014/main" id="{406D8ABA-FEB9-4299-891E-CA32925D1394}"/>
              </a:ext>
            </a:extLst>
          </p:cNvPr>
          <p:cNvSpPr/>
          <p:nvPr/>
        </p:nvSpPr>
        <p:spPr>
          <a:xfrm>
            <a:off x="665061" y="1114085"/>
            <a:ext cx="10621775" cy="1430456"/>
          </a:xfrm>
          <a:prstGeom prst="rect">
            <a:avLst/>
          </a:prstGeom>
        </p:spPr>
        <p:txBody>
          <a:bodyPr wrap="square">
            <a:spAutoFit/>
          </a:bodyPr>
          <a:lstStyle/>
          <a:p>
            <a:pPr indent="457200">
              <a:lnSpc>
                <a:spcPct val="150000"/>
              </a:lnSpc>
            </a:pPr>
            <a:r>
              <a:rPr lang="zh-CN" altLang="en-US" sz="2000">
                <a:solidFill>
                  <a:srgbClr val="121212"/>
                </a:solidFill>
                <a:latin typeface="-apple-system"/>
              </a:rPr>
              <a:t>对比学习是自</a:t>
            </a:r>
            <a:r>
              <a:rPr lang="en-US" altLang="zh-CN" sz="2000">
                <a:solidFill>
                  <a:srgbClr val="121212"/>
                </a:solidFill>
                <a:latin typeface="-apple-system"/>
              </a:rPr>
              <a:t>(</a:t>
            </a:r>
            <a:r>
              <a:rPr lang="zh-CN" altLang="en-US" sz="2000">
                <a:solidFill>
                  <a:srgbClr val="121212"/>
                </a:solidFill>
                <a:latin typeface="-apple-system"/>
              </a:rPr>
              <a:t>无</a:t>
            </a:r>
            <a:r>
              <a:rPr lang="en-US" altLang="zh-CN" sz="2000">
                <a:solidFill>
                  <a:srgbClr val="121212"/>
                </a:solidFill>
                <a:latin typeface="-apple-system"/>
              </a:rPr>
              <a:t>)</a:t>
            </a:r>
            <a:r>
              <a:rPr lang="zh-CN" altLang="en-US" sz="2000">
                <a:solidFill>
                  <a:srgbClr val="121212"/>
                </a:solidFill>
                <a:latin typeface="-apple-system"/>
              </a:rPr>
              <a:t>监督学习的一种，不依赖标注数据，要从无标注数据中自己学习知识，主要是</a:t>
            </a:r>
            <a:r>
              <a:rPr lang="zh-CN" altLang="en-US" sz="2000"/>
              <a:t>自主地从大量数据中学习同类数据的</a:t>
            </a:r>
            <a:r>
              <a:rPr lang="zh-CN" altLang="en-US" sz="2000" b="1"/>
              <a:t>相同特性</a:t>
            </a:r>
            <a:r>
              <a:rPr lang="zh-CN" altLang="en-US" sz="2000"/>
              <a:t>，并将其编码为高级表征，再根据不同任务进行微调即可。</a:t>
            </a:r>
          </a:p>
        </p:txBody>
      </p:sp>
      <p:sp>
        <p:nvSpPr>
          <p:cNvPr id="7" name="矩形 6">
            <a:extLst>
              <a:ext uri="{FF2B5EF4-FFF2-40B4-BE49-F238E27FC236}">
                <a16:creationId xmlns:a16="http://schemas.microsoft.com/office/drawing/2014/main" id="{02289D28-451F-453C-8212-4FEA9E7F4576}"/>
              </a:ext>
            </a:extLst>
          </p:cNvPr>
          <p:cNvSpPr/>
          <p:nvPr/>
        </p:nvSpPr>
        <p:spPr>
          <a:xfrm>
            <a:off x="283038" y="219313"/>
            <a:ext cx="5575565" cy="584775"/>
          </a:xfrm>
          <a:prstGeom prst="rect">
            <a:avLst/>
          </a:prstGeom>
        </p:spPr>
        <p:txBody>
          <a:bodyPr wrap="none">
            <a:spAutoFit/>
          </a:bodyPr>
          <a:lstStyle/>
          <a:p>
            <a:r>
              <a:rPr lang="zh-CN" altLang="en-US" sz="3200">
                <a:latin typeface="Times New Roman" panose="02020603050405020304" pitchFamily="18" charset="0"/>
                <a:cs typeface="Times New Roman" panose="02020603050405020304" pitchFamily="18" charset="0"/>
              </a:rPr>
              <a:t>对比学习</a:t>
            </a:r>
            <a:r>
              <a:rPr lang="en-US" altLang="zh-CN" sz="3200">
                <a:latin typeface="Times New Roman" panose="02020603050405020304" pitchFamily="18" charset="0"/>
                <a:cs typeface="Times New Roman" panose="02020603050405020304" pitchFamily="18" charset="0"/>
              </a:rPr>
              <a:t>(Contrastive Learning)</a:t>
            </a:r>
            <a:endParaRPr lang="zh-CN" altLang="en-US" sz="3200">
              <a:latin typeface="Times New Roman" panose="02020603050405020304" pitchFamily="18" charset="0"/>
              <a:cs typeface="Times New Roman" panose="02020603050405020304" pitchFamily="18" charset="0"/>
            </a:endParaRPr>
          </a:p>
        </p:txBody>
      </p:sp>
      <p:pic>
        <p:nvPicPr>
          <p:cNvPr id="2050" name="Picture 2" descr="自监督学习--深度学习的魔法">
            <a:extLst>
              <a:ext uri="{FF2B5EF4-FFF2-40B4-BE49-F238E27FC236}">
                <a16:creationId xmlns:a16="http://schemas.microsoft.com/office/drawing/2014/main" id="{99D79CC9-E57C-4FFC-A9E4-4880FA9BB5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21875" y="2916093"/>
            <a:ext cx="3721741" cy="2820819"/>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a:extLst>
              <a:ext uri="{FF2B5EF4-FFF2-40B4-BE49-F238E27FC236}">
                <a16:creationId xmlns:a16="http://schemas.microsoft.com/office/drawing/2014/main" id="{41EA6AF5-00A3-4637-800A-3913528735D9}"/>
              </a:ext>
            </a:extLst>
          </p:cNvPr>
          <p:cNvSpPr/>
          <p:nvPr/>
        </p:nvSpPr>
        <p:spPr>
          <a:xfrm>
            <a:off x="3307404" y="4338536"/>
            <a:ext cx="3044756" cy="129205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灯片编号占位符 4">
            <a:extLst>
              <a:ext uri="{FF2B5EF4-FFF2-40B4-BE49-F238E27FC236}">
                <a16:creationId xmlns:a16="http://schemas.microsoft.com/office/drawing/2014/main" id="{7A261FB2-EA13-41F5-B465-A69A888AD209}"/>
              </a:ext>
            </a:extLst>
          </p:cNvPr>
          <p:cNvSpPr>
            <a:spLocks noGrp="1"/>
          </p:cNvSpPr>
          <p:nvPr>
            <p:ph type="sldNum" sz="quarter" idx="12"/>
          </p:nvPr>
        </p:nvSpPr>
        <p:spPr/>
        <p:txBody>
          <a:bodyPr/>
          <a:lstStyle/>
          <a:p>
            <a:fld id="{2B55EA8C-D11E-460A-B3EA-929F000B21EE}" type="slidenum">
              <a:rPr lang="zh-CN" altLang="en-US" smtClean="0"/>
              <a:pPr/>
              <a:t>3</a:t>
            </a:fld>
            <a:r>
              <a:rPr lang="en-US" altLang="zh-CN"/>
              <a:t>/56</a:t>
            </a:r>
            <a:endParaRPr lang="zh-CN" altLang="en-US"/>
          </a:p>
        </p:txBody>
      </p:sp>
    </p:spTree>
    <p:extLst>
      <p:ext uri="{BB962C8B-B14F-4D97-AF65-F5344CB8AC3E}">
        <p14:creationId xmlns:p14="http://schemas.microsoft.com/office/powerpoint/2010/main" val="288669973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02289D28-451F-453C-8212-4FEA9E7F4576}"/>
              </a:ext>
            </a:extLst>
          </p:cNvPr>
          <p:cNvSpPr/>
          <p:nvPr/>
        </p:nvSpPr>
        <p:spPr>
          <a:xfrm>
            <a:off x="283038" y="219313"/>
            <a:ext cx="7627409" cy="584775"/>
          </a:xfrm>
          <a:prstGeom prst="rect">
            <a:avLst/>
          </a:prstGeom>
        </p:spPr>
        <p:txBody>
          <a:bodyPr wrap="none">
            <a:spAutoFit/>
          </a:bodyPr>
          <a:lstStyle/>
          <a:p>
            <a:r>
              <a:rPr lang="zh-CN" altLang="en-US" sz="3200">
                <a:latin typeface="Times New Roman" panose="02020603050405020304" pitchFamily="18" charset="0"/>
                <a:cs typeface="Times New Roman" panose="02020603050405020304" pitchFamily="18" charset="0"/>
              </a:rPr>
              <a:t>对比学习</a:t>
            </a:r>
            <a:r>
              <a:rPr lang="en-US" altLang="zh-CN" sz="3200">
                <a:latin typeface="Times New Roman" panose="02020603050405020304" pitchFamily="18" charset="0"/>
                <a:cs typeface="Times New Roman" panose="02020603050405020304" pitchFamily="18" charset="0"/>
              </a:rPr>
              <a:t>(Contrastive Learning) – </a:t>
            </a:r>
            <a:r>
              <a:rPr lang="zh-CN" altLang="en-US" sz="3200">
                <a:latin typeface="Times New Roman" panose="02020603050405020304" pitchFamily="18" charset="0"/>
                <a:cs typeface="Times New Roman" panose="02020603050405020304" pitchFamily="18" charset="0"/>
              </a:rPr>
              <a:t>关于负例</a:t>
            </a:r>
          </a:p>
        </p:txBody>
      </p:sp>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8D4BE728-3A24-4742-9783-20D77A20949D}"/>
                  </a:ext>
                </a:extLst>
              </p:cNvPr>
              <p:cNvSpPr/>
              <p:nvPr/>
            </p:nvSpPr>
            <p:spPr>
              <a:xfrm>
                <a:off x="805320" y="1016701"/>
                <a:ext cx="10760867" cy="2138983"/>
              </a:xfrm>
              <a:prstGeom prst="rect">
                <a:avLst/>
              </a:prstGeom>
            </p:spPr>
            <p:txBody>
              <a:bodyPr wrap="square">
                <a:spAutoFit/>
              </a:bodyPr>
              <a:lstStyle/>
              <a:p>
                <a:pPr indent="457200">
                  <a:lnSpc>
                    <a:spcPct val="150000"/>
                  </a:lnSpc>
                </a:pPr>
                <a:r>
                  <a:rPr lang="zh-CN" altLang="en-US"/>
                  <a:t>对比学习里，对于某个数据</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𝑖</m:t>
                        </m:r>
                      </m:sub>
                    </m:sSub>
                  </m:oMath>
                </a14:m>
                <a:r>
                  <a:rPr lang="zh-CN" altLang="en-US"/>
                  <a:t>，除了它的唯一的正例</a:t>
                </a:r>
                <a14:m>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m:t>
                        </m:r>
                      </m:sup>
                    </m:sSubSup>
                  </m:oMath>
                </a14:m>
                <a:r>
                  <a:rPr lang="zh-CN" altLang="en-US"/>
                  <a:t>外，所有其它数据都是负例。但是负例中也不尽相同，有些负例和</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𝑖</m:t>
                        </m:r>
                      </m:sub>
                    </m:sSub>
                  </m:oMath>
                </a14:m>
                <a:r>
                  <a:rPr lang="zh-CN" altLang="en-US"/>
                  <a:t>比较像，而有些差异则比较大。那么另外一张狗的图片，或者一张狼的图片，就是有难度的负例，而如果是一张关于人的或者树的图片，则比较好和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𝑖</m:t>
                        </m:r>
                      </m:sub>
                    </m:sSub>
                  </m:oMath>
                </a14:m>
                <a:r>
                  <a:rPr lang="zh-CN" altLang="en-US"/>
                  <a:t>区分开，是容易例子。</a:t>
                </a:r>
                <a:endParaRPr lang="en-US" altLang="zh-CN"/>
              </a:p>
              <a:p>
                <a:pPr indent="457200">
                  <a:lnSpc>
                    <a:spcPct val="150000"/>
                  </a:lnSpc>
                </a:pPr>
                <a:r>
                  <a:rPr lang="zh-CN" altLang="en-US"/>
                  <a:t>引入温度系数，通过分配惩罚，推开较易负例，拉进较难负例，尽可能均匀分布，以平衡难易负例的影响，符合</a:t>
                </a:r>
                <a:r>
                  <a:rPr lang="en-US" altLang="zh-CN" b="1">
                    <a:solidFill>
                      <a:srgbClr val="0000FF"/>
                    </a:solidFill>
                  </a:rPr>
                  <a:t>Uniformity </a:t>
                </a:r>
                <a:r>
                  <a:rPr lang="zh-CN" altLang="en-US" b="1">
                    <a:solidFill>
                      <a:srgbClr val="0000FF"/>
                    </a:solidFill>
                  </a:rPr>
                  <a:t>原则</a:t>
                </a:r>
                <a:r>
                  <a:rPr lang="zh-CN" altLang="en-US"/>
                  <a:t>：</a:t>
                </a:r>
              </a:p>
            </p:txBody>
          </p:sp>
        </mc:Choice>
        <mc:Fallback xmlns="">
          <p:sp>
            <p:nvSpPr>
              <p:cNvPr id="5" name="矩形 4">
                <a:extLst>
                  <a:ext uri="{FF2B5EF4-FFF2-40B4-BE49-F238E27FC236}">
                    <a16:creationId xmlns:a16="http://schemas.microsoft.com/office/drawing/2014/main" id="{8D4BE728-3A24-4742-9783-20D77A20949D}"/>
                  </a:ext>
                </a:extLst>
              </p:cNvPr>
              <p:cNvSpPr>
                <a:spLocks noRot="1" noChangeAspect="1" noMove="1" noResize="1" noEditPoints="1" noAdjustHandles="1" noChangeArrowheads="1" noChangeShapeType="1" noTextEdit="1"/>
              </p:cNvSpPr>
              <p:nvPr/>
            </p:nvSpPr>
            <p:spPr>
              <a:xfrm>
                <a:off x="805320" y="1016701"/>
                <a:ext cx="10760867" cy="2138983"/>
              </a:xfrm>
              <a:prstGeom prst="rect">
                <a:avLst/>
              </a:prstGeom>
              <a:blipFill>
                <a:blip r:embed="rId3"/>
                <a:stretch>
                  <a:fillRect l="-453" r="-113" b="-3419"/>
                </a:stretch>
              </a:blipFill>
            </p:spPr>
            <p:txBody>
              <a:bodyPr/>
              <a:lstStyle/>
              <a:p>
                <a:r>
                  <a:rPr lang="zh-CN" altLang="en-US">
                    <a:noFill/>
                  </a:rPr>
                  <a:t> </a:t>
                </a:r>
              </a:p>
            </p:txBody>
          </p:sp>
        </mc:Fallback>
      </mc:AlternateContent>
      <p:pic>
        <p:nvPicPr>
          <p:cNvPr id="2" name="图片 1">
            <a:extLst>
              <a:ext uri="{FF2B5EF4-FFF2-40B4-BE49-F238E27FC236}">
                <a16:creationId xmlns:a16="http://schemas.microsoft.com/office/drawing/2014/main" id="{B70F9EE7-377E-4CB0-A121-D7893EA4CE95}"/>
              </a:ext>
            </a:extLst>
          </p:cNvPr>
          <p:cNvPicPr>
            <a:picLocks noChangeAspect="1"/>
          </p:cNvPicPr>
          <p:nvPr/>
        </p:nvPicPr>
        <p:blipFill>
          <a:blip r:embed="rId4"/>
          <a:stretch>
            <a:fillRect/>
          </a:stretch>
        </p:blipFill>
        <p:spPr>
          <a:xfrm>
            <a:off x="2111651" y="3219856"/>
            <a:ext cx="7741214" cy="2559595"/>
          </a:xfrm>
          <a:prstGeom prst="rect">
            <a:avLst/>
          </a:prstGeom>
        </p:spPr>
      </p:pic>
      <p:pic>
        <p:nvPicPr>
          <p:cNvPr id="8" name="图片 7">
            <a:extLst>
              <a:ext uri="{FF2B5EF4-FFF2-40B4-BE49-F238E27FC236}">
                <a16:creationId xmlns:a16="http://schemas.microsoft.com/office/drawing/2014/main" id="{592143E8-AE07-4FD0-B0C4-5934E1668D54}"/>
              </a:ext>
            </a:extLst>
          </p:cNvPr>
          <p:cNvPicPr>
            <a:picLocks noChangeAspect="1"/>
          </p:cNvPicPr>
          <p:nvPr/>
        </p:nvPicPr>
        <p:blipFill rotWithShape="1">
          <a:blip r:embed="rId5"/>
          <a:srcRect l="2867" t="7496" r="9827" b="-1"/>
          <a:stretch/>
        </p:blipFill>
        <p:spPr>
          <a:xfrm>
            <a:off x="7697820" y="5779451"/>
            <a:ext cx="4494180" cy="469697"/>
          </a:xfrm>
          <a:prstGeom prst="rect">
            <a:avLst/>
          </a:prstGeom>
        </p:spPr>
      </p:pic>
      <p:sp>
        <p:nvSpPr>
          <p:cNvPr id="6" name="矩形 5">
            <a:extLst>
              <a:ext uri="{FF2B5EF4-FFF2-40B4-BE49-F238E27FC236}">
                <a16:creationId xmlns:a16="http://schemas.microsoft.com/office/drawing/2014/main" id="{E19E933B-FBA5-495D-B889-FD549DDF7B0A}"/>
              </a:ext>
            </a:extLst>
          </p:cNvPr>
          <p:cNvSpPr/>
          <p:nvPr/>
        </p:nvSpPr>
        <p:spPr>
          <a:xfrm>
            <a:off x="9852865" y="4833893"/>
            <a:ext cx="1107996" cy="369332"/>
          </a:xfrm>
          <a:prstGeom prst="rect">
            <a:avLst/>
          </a:prstGeom>
        </p:spPr>
        <p:txBody>
          <a:bodyPr wrap="none">
            <a:spAutoFit/>
          </a:bodyPr>
          <a:lstStyle/>
          <a:p>
            <a:r>
              <a:rPr lang="zh-CN" altLang="en-US"/>
              <a:t>温度系数</a:t>
            </a:r>
          </a:p>
        </p:txBody>
      </p:sp>
      <p:cxnSp>
        <p:nvCxnSpPr>
          <p:cNvPr id="10" name="直接箭头连接符 9">
            <a:extLst>
              <a:ext uri="{FF2B5EF4-FFF2-40B4-BE49-F238E27FC236}">
                <a16:creationId xmlns:a16="http://schemas.microsoft.com/office/drawing/2014/main" id="{5FF4476C-ECBF-4DE0-AF4B-09C2196B9F43}"/>
              </a:ext>
            </a:extLst>
          </p:cNvPr>
          <p:cNvCxnSpPr>
            <a:cxnSpLocks/>
          </p:cNvCxnSpPr>
          <p:nvPr/>
        </p:nvCxnSpPr>
        <p:spPr>
          <a:xfrm flipH="1">
            <a:off x="9944910" y="5203225"/>
            <a:ext cx="346955" cy="72487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灯片编号占位符 17">
            <a:extLst>
              <a:ext uri="{FF2B5EF4-FFF2-40B4-BE49-F238E27FC236}">
                <a16:creationId xmlns:a16="http://schemas.microsoft.com/office/drawing/2014/main" id="{E99DB2F0-4651-4310-B591-42DB910A868D}"/>
              </a:ext>
            </a:extLst>
          </p:cNvPr>
          <p:cNvSpPr>
            <a:spLocks noGrp="1"/>
          </p:cNvSpPr>
          <p:nvPr>
            <p:ph type="sldNum" sz="quarter" idx="12"/>
          </p:nvPr>
        </p:nvSpPr>
        <p:spPr/>
        <p:txBody>
          <a:bodyPr/>
          <a:lstStyle/>
          <a:p>
            <a:fld id="{2B55EA8C-D11E-460A-B3EA-929F000B21EE}" type="slidenum">
              <a:rPr lang="zh-CN" altLang="en-US" smtClean="0"/>
              <a:pPr/>
              <a:t>30</a:t>
            </a:fld>
            <a:r>
              <a:rPr lang="en-US" altLang="zh-CN"/>
              <a:t>/56</a:t>
            </a:r>
            <a:endParaRPr lang="zh-CN" altLang="en-US"/>
          </a:p>
        </p:txBody>
      </p:sp>
    </p:spTree>
    <p:extLst>
      <p:ext uri="{BB962C8B-B14F-4D97-AF65-F5344CB8AC3E}">
        <p14:creationId xmlns:p14="http://schemas.microsoft.com/office/powerpoint/2010/main" val="131934821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7C20B055-553D-448F-A2F7-167CFFB2492E}"/>
              </a:ext>
            </a:extLst>
          </p:cNvPr>
          <p:cNvSpPr/>
          <p:nvPr/>
        </p:nvSpPr>
        <p:spPr>
          <a:xfrm>
            <a:off x="283038" y="219313"/>
            <a:ext cx="7242688" cy="584775"/>
          </a:xfrm>
          <a:prstGeom prst="rect">
            <a:avLst/>
          </a:prstGeom>
        </p:spPr>
        <p:txBody>
          <a:bodyPr wrap="none">
            <a:spAutoFit/>
          </a:bodyPr>
          <a:lstStyle/>
          <a:p>
            <a:r>
              <a:rPr lang="zh-CN" altLang="en-US" sz="3200">
                <a:latin typeface="Times New Roman" panose="02020603050405020304" pitchFamily="18" charset="0"/>
                <a:cs typeface="Times New Roman" panose="02020603050405020304" pitchFamily="18" charset="0"/>
              </a:rPr>
              <a:t>主力对比学习模型    </a:t>
            </a:r>
            <a:r>
              <a:rPr lang="en-US" altLang="zh-CN" sz="3200">
                <a:latin typeface="Times New Roman" panose="02020603050405020304" pitchFamily="18" charset="0"/>
                <a:cs typeface="Times New Roman" panose="02020603050405020304" pitchFamily="18" charset="0"/>
              </a:rPr>
              <a:t>Moco: Batch</a:t>
            </a:r>
            <a:r>
              <a:rPr lang="zh-CN" altLang="en-US" sz="3200">
                <a:latin typeface="Times New Roman" panose="02020603050405020304" pitchFamily="18" charset="0"/>
                <a:cs typeface="Times New Roman" panose="02020603050405020304" pitchFamily="18" charset="0"/>
              </a:rPr>
              <a:t>间对比</a:t>
            </a:r>
          </a:p>
        </p:txBody>
      </p:sp>
      <p:sp>
        <p:nvSpPr>
          <p:cNvPr id="6" name="矩形 5">
            <a:extLst>
              <a:ext uri="{FF2B5EF4-FFF2-40B4-BE49-F238E27FC236}">
                <a16:creationId xmlns:a16="http://schemas.microsoft.com/office/drawing/2014/main" id="{A1C083B7-2D7D-442A-AB5B-41BE4C2E5206}"/>
              </a:ext>
            </a:extLst>
          </p:cNvPr>
          <p:cNvSpPr/>
          <p:nvPr/>
        </p:nvSpPr>
        <p:spPr>
          <a:xfrm>
            <a:off x="805320" y="1016701"/>
            <a:ext cx="10760867" cy="1296637"/>
          </a:xfrm>
          <a:prstGeom prst="rect">
            <a:avLst/>
          </a:prstGeom>
        </p:spPr>
        <p:txBody>
          <a:bodyPr wrap="square">
            <a:spAutoFit/>
          </a:bodyPr>
          <a:lstStyle/>
          <a:p>
            <a:pPr indent="457200">
              <a:lnSpc>
                <a:spcPct val="150000"/>
              </a:lnSpc>
            </a:pPr>
            <a:r>
              <a:rPr lang="en-US" altLang="zh-CN">
                <a:latin typeface="Times New Roman" panose="02020603050405020304" pitchFamily="18" charset="0"/>
                <a:cs typeface="Times New Roman" panose="02020603050405020304" pitchFamily="18" charset="0"/>
              </a:rPr>
              <a:t>SimCLR</a:t>
            </a:r>
            <a:r>
              <a:rPr lang="zh-CN" altLang="en-US">
                <a:latin typeface="Times New Roman" panose="02020603050405020304" pitchFamily="18" charset="0"/>
                <a:cs typeface="Times New Roman" panose="02020603050405020304" pitchFamily="18" charset="0"/>
              </a:rPr>
              <a:t>将</a:t>
            </a:r>
            <a:r>
              <a:rPr lang="en-US" altLang="zh-CN">
                <a:latin typeface="Times New Roman" panose="02020603050405020304" pitchFamily="18" charset="0"/>
                <a:cs typeface="Times New Roman" panose="02020603050405020304" pitchFamily="18" charset="0"/>
              </a:rPr>
              <a:t>Batch</a:t>
            </a:r>
            <a:r>
              <a:rPr lang="zh-CN" altLang="en-US">
                <a:latin typeface="Times New Roman" panose="02020603050405020304" pitchFamily="18" charset="0"/>
                <a:cs typeface="Times New Roman" panose="02020603050405020304" pitchFamily="18" charset="0"/>
              </a:rPr>
              <a:t>内数据做为负例。很多实验证明了：在基于负例的对比学习中，负例数量越多，对比学习模型效果越好。但又不可能无限放大</a:t>
            </a:r>
            <a:r>
              <a:rPr lang="en-US" altLang="zh-CN">
                <a:latin typeface="Times New Roman" panose="02020603050405020304" pitchFamily="18" charset="0"/>
                <a:cs typeface="Times New Roman" panose="02020603050405020304" pitchFamily="18" charset="0"/>
              </a:rPr>
              <a:t>Batch Size</a:t>
            </a:r>
            <a:r>
              <a:rPr lang="zh-CN" altLang="en-US">
                <a:latin typeface="Times New Roman" panose="02020603050405020304" pitchFamily="18" charset="0"/>
                <a:cs typeface="Times New Roman" panose="02020603050405020304" pitchFamily="18" charset="0"/>
              </a:rPr>
              <a:t>，那么很自然的一个想法就是：选择负例的时候，不再局限于在</a:t>
            </a:r>
            <a:r>
              <a:rPr lang="en-US" altLang="zh-CN">
                <a:latin typeface="Times New Roman" panose="02020603050405020304" pitchFamily="18" charset="0"/>
                <a:cs typeface="Times New Roman" panose="02020603050405020304" pitchFamily="18" charset="0"/>
              </a:rPr>
              <a:t>Batch</a:t>
            </a:r>
            <a:r>
              <a:rPr lang="zh-CN" altLang="en-US">
                <a:latin typeface="Times New Roman" panose="02020603050405020304" pitchFamily="18" charset="0"/>
                <a:cs typeface="Times New Roman" panose="02020603050405020304" pitchFamily="18" charset="0"/>
              </a:rPr>
              <a:t>内寻找负例，代表模型是</a:t>
            </a:r>
            <a:r>
              <a:rPr lang="en-US" altLang="zh-CN">
                <a:latin typeface="Times New Roman" panose="02020603050405020304" pitchFamily="18" charset="0"/>
                <a:cs typeface="Times New Roman" panose="02020603050405020304" pitchFamily="18" charset="0"/>
              </a:rPr>
              <a:t>Moco V2</a:t>
            </a:r>
            <a:r>
              <a:rPr lang="zh-CN" altLang="en-US">
                <a:latin typeface="Times New Roman" panose="02020603050405020304" pitchFamily="18" charset="0"/>
                <a:cs typeface="Times New Roman" panose="02020603050405020304" pitchFamily="18" charset="0"/>
              </a:rPr>
              <a:t>。</a:t>
            </a:r>
          </a:p>
        </p:txBody>
      </p:sp>
      <p:pic>
        <p:nvPicPr>
          <p:cNvPr id="8" name="图片 7">
            <a:extLst>
              <a:ext uri="{FF2B5EF4-FFF2-40B4-BE49-F238E27FC236}">
                <a16:creationId xmlns:a16="http://schemas.microsoft.com/office/drawing/2014/main" id="{2FE6F381-F678-4A2F-AFE0-71A937C32D1A}"/>
              </a:ext>
            </a:extLst>
          </p:cNvPr>
          <p:cNvPicPr>
            <a:picLocks noChangeAspect="1"/>
          </p:cNvPicPr>
          <p:nvPr/>
        </p:nvPicPr>
        <p:blipFill>
          <a:blip r:embed="rId3"/>
          <a:stretch>
            <a:fillRect/>
          </a:stretch>
        </p:blipFill>
        <p:spPr>
          <a:xfrm>
            <a:off x="2547658" y="2610034"/>
            <a:ext cx="7276190" cy="3571429"/>
          </a:xfrm>
          <a:prstGeom prst="rect">
            <a:avLst/>
          </a:prstGeom>
        </p:spPr>
      </p:pic>
      <p:sp>
        <p:nvSpPr>
          <p:cNvPr id="10" name="灯片编号占位符 9">
            <a:extLst>
              <a:ext uri="{FF2B5EF4-FFF2-40B4-BE49-F238E27FC236}">
                <a16:creationId xmlns:a16="http://schemas.microsoft.com/office/drawing/2014/main" id="{E6B5E056-45EE-4130-8ACD-6A8BBA014E3A}"/>
              </a:ext>
            </a:extLst>
          </p:cNvPr>
          <p:cNvSpPr>
            <a:spLocks noGrp="1"/>
          </p:cNvSpPr>
          <p:nvPr>
            <p:ph type="sldNum" sz="quarter" idx="12"/>
          </p:nvPr>
        </p:nvSpPr>
        <p:spPr/>
        <p:txBody>
          <a:bodyPr/>
          <a:lstStyle/>
          <a:p>
            <a:fld id="{2B55EA8C-D11E-460A-B3EA-929F000B21EE}" type="slidenum">
              <a:rPr lang="zh-CN" altLang="en-US" smtClean="0"/>
              <a:pPr/>
              <a:t>31</a:t>
            </a:fld>
            <a:r>
              <a:rPr lang="en-US" altLang="zh-CN"/>
              <a:t>/56</a:t>
            </a:r>
            <a:endParaRPr lang="zh-CN" altLang="en-US"/>
          </a:p>
        </p:txBody>
      </p:sp>
    </p:spTree>
    <p:extLst>
      <p:ext uri="{BB962C8B-B14F-4D97-AF65-F5344CB8AC3E}">
        <p14:creationId xmlns:p14="http://schemas.microsoft.com/office/powerpoint/2010/main" val="314433319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A1C083B7-2D7D-442A-AB5B-41BE4C2E5206}"/>
              </a:ext>
            </a:extLst>
          </p:cNvPr>
          <p:cNvSpPr/>
          <p:nvPr/>
        </p:nvSpPr>
        <p:spPr>
          <a:xfrm>
            <a:off x="805320" y="1016701"/>
            <a:ext cx="10760867" cy="1294970"/>
          </a:xfrm>
          <a:prstGeom prst="rect">
            <a:avLst/>
          </a:prstGeom>
        </p:spPr>
        <p:txBody>
          <a:bodyPr wrap="square">
            <a:spAutoFit/>
          </a:bodyPr>
          <a:lstStyle/>
          <a:p>
            <a:pPr indent="457200">
              <a:lnSpc>
                <a:spcPct val="150000"/>
              </a:lnSpc>
            </a:pPr>
            <a:r>
              <a:rPr lang="zh-CN" altLang="en-US">
                <a:latin typeface="Times New Roman" panose="02020603050405020304" pitchFamily="18" charset="0"/>
                <a:cs typeface="Times New Roman" panose="02020603050405020304" pitchFamily="18" charset="0"/>
              </a:rPr>
              <a:t>和</a:t>
            </a:r>
            <a:r>
              <a:rPr lang="en-US" altLang="zh-CN">
                <a:latin typeface="Times New Roman" panose="02020603050405020304" pitchFamily="18" charset="0"/>
                <a:cs typeface="Times New Roman" panose="02020603050405020304" pitchFamily="18" charset="0"/>
              </a:rPr>
              <a:t>SimCLR</a:t>
            </a:r>
            <a:r>
              <a:rPr lang="zh-CN" altLang="en-US">
                <a:latin typeface="Times New Roman" panose="02020603050405020304" pitchFamily="18" charset="0"/>
                <a:cs typeface="Times New Roman" panose="02020603050405020304" pitchFamily="18" charset="0"/>
              </a:rPr>
              <a:t>基本一致。最主要的特点和创新在两个分枝中的下分枝：</a:t>
            </a:r>
            <a:r>
              <a:rPr lang="en-US" altLang="zh-CN">
                <a:latin typeface="Times New Roman" panose="02020603050405020304" pitchFamily="18" charset="0"/>
                <a:cs typeface="Times New Roman" panose="02020603050405020304" pitchFamily="18" charset="0"/>
              </a:rPr>
              <a:t>SimCLR</a:t>
            </a:r>
            <a:r>
              <a:rPr lang="zh-CN" altLang="en-US">
                <a:latin typeface="Times New Roman" panose="02020603050405020304" pitchFamily="18" charset="0"/>
                <a:cs typeface="Times New Roman" panose="02020603050405020304" pitchFamily="18" charset="0"/>
              </a:rPr>
              <a:t>里上下两个分枝是对称的，两者可参数共享，而</a:t>
            </a:r>
            <a:r>
              <a:rPr lang="en-US" altLang="zh-CN">
                <a:latin typeface="Times New Roman" panose="02020603050405020304" pitchFamily="18" charset="0"/>
                <a:cs typeface="Times New Roman" panose="02020603050405020304" pitchFamily="18" charset="0"/>
              </a:rPr>
              <a:t>Moco V2</a:t>
            </a:r>
            <a:r>
              <a:rPr lang="zh-CN" altLang="en-US">
                <a:latin typeface="Times New Roman" panose="02020603050405020304" pitchFamily="18" charset="0"/>
                <a:cs typeface="Times New Roman" panose="02020603050405020304" pitchFamily="18" charset="0"/>
              </a:rPr>
              <a:t>的下分枝模型参数更新，则采用了基于队列的动量更新（</a:t>
            </a:r>
            <a:r>
              <a:rPr lang="en-US" altLang="zh-CN">
                <a:latin typeface="Times New Roman" panose="02020603050405020304" pitchFamily="18" charset="0"/>
                <a:cs typeface="Times New Roman" panose="02020603050405020304" pitchFamily="18" charset="0"/>
              </a:rPr>
              <a:t>Momentum Update</a:t>
            </a:r>
            <a:r>
              <a:rPr lang="zh-CN" altLang="en-US">
                <a:latin typeface="Times New Roman" panose="02020603050405020304" pitchFamily="18" charset="0"/>
                <a:cs typeface="Times New Roman" panose="02020603050405020304" pitchFamily="18" charset="0"/>
              </a:rPr>
              <a:t>）机制。</a:t>
            </a:r>
          </a:p>
        </p:txBody>
      </p:sp>
      <p:pic>
        <p:nvPicPr>
          <p:cNvPr id="8" name="图片 7">
            <a:extLst>
              <a:ext uri="{FF2B5EF4-FFF2-40B4-BE49-F238E27FC236}">
                <a16:creationId xmlns:a16="http://schemas.microsoft.com/office/drawing/2014/main" id="{2FE6F381-F678-4A2F-AFE0-71A937C32D1A}"/>
              </a:ext>
            </a:extLst>
          </p:cNvPr>
          <p:cNvPicPr>
            <a:picLocks noChangeAspect="1"/>
          </p:cNvPicPr>
          <p:nvPr/>
        </p:nvPicPr>
        <p:blipFill>
          <a:blip r:embed="rId3"/>
          <a:stretch>
            <a:fillRect/>
          </a:stretch>
        </p:blipFill>
        <p:spPr>
          <a:xfrm>
            <a:off x="2547658" y="2610034"/>
            <a:ext cx="7276190" cy="3571429"/>
          </a:xfrm>
          <a:prstGeom prst="rect">
            <a:avLst/>
          </a:prstGeom>
        </p:spPr>
      </p:pic>
      <p:sp>
        <p:nvSpPr>
          <p:cNvPr id="9" name="矩形 8">
            <a:extLst>
              <a:ext uri="{FF2B5EF4-FFF2-40B4-BE49-F238E27FC236}">
                <a16:creationId xmlns:a16="http://schemas.microsoft.com/office/drawing/2014/main" id="{6D5C548F-EF22-44C8-B8E8-3B0533062900}"/>
              </a:ext>
            </a:extLst>
          </p:cNvPr>
          <p:cNvSpPr/>
          <p:nvPr/>
        </p:nvSpPr>
        <p:spPr>
          <a:xfrm>
            <a:off x="6984460" y="5038928"/>
            <a:ext cx="2928025" cy="710119"/>
          </a:xfrm>
          <a:prstGeom prst="rect">
            <a:avLst/>
          </a:prstGeom>
          <a:solidFill>
            <a:schemeClr val="accent1">
              <a:alpha val="25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a:extLst>
              <a:ext uri="{FF2B5EF4-FFF2-40B4-BE49-F238E27FC236}">
                <a16:creationId xmlns:a16="http://schemas.microsoft.com/office/drawing/2014/main" id="{759EDD4A-7765-47E6-9CC2-F1B6F398E390}"/>
              </a:ext>
            </a:extLst>
          </p:cNvPr>
          <p:cNvSpPr/>
          <p:nvPr/>
        </p:nvSpPr>
        <p:spPr>
          <a:xfrm>
            <a:off x="10145974" y="4225815"/>
            <a:ext cx="1377300" cy="369332"/>
          </a:xfrm>
          <a:prstGeom prst="rect">
            <a:avLst/>
          </a:prstGeom>
        </p:spPr>
        <p:txBody>
          <a:bodyPr wrap="none">
            <a:spAutoFit/>
          </a:bodyPr>
          <a:lstStyle/>
          <a:p>
            <a:r>
              <a:rPr lang="zh-CN" altLang="en-US">
                <a:latin typeface="Times New Roman" panose="02020603050405020304" pitchFamily="18" charset="0"/>
                <a:cs typeface="Times New Roman" panose="02020603050405020304" pitchFamily="18" charset="0"/>
              </a:rPr>
              <a:t>跨</a:t>
            </a:r>
            <a:r>
              <a:rPr lang="en-US" altLang="zh-CN">
                <a:latin typeface="Times New Roman" panose="02020603050405020304" pitchFamily="18" charset="0"/>
                <a:cs typeface="Times New Roman" panose="02020603050405020304" pitchFamily="18" charset="0"/>
              </a:rPr>
              <a:t>batch</a:t>
            </a:r>
            <a:r>
              <a:rPr lang="zh-CN" altLang="en-US">
                <a:latin typeface="Times New Roman" panose="02020603050405020304" pitchFamily="18" charset="0"/>
                <a:cs typeface="Times New Roman" panose="02020603050405020304" pitchFamily="18" charset="0"/>
              </a:rPr>
              <a:t>队列</a:t>
            </a:r>
            <a:endParaRPr lang="zh-CN" altLang="en-US"/>
          </a:p>
        </p:txBody>
      </p:sp>
      <p:cxnSp>
        <p:nvCxnSpPr>
          <p:cNvPr id="7" name="直接箭头连接符 6">
            <a:extLst>
              <a:ext uri="{FF2B5EF4-FFF2-40B4-BE49-F238E27FC236}">
                <a16:creationId xmlns:a16="http://schemas.microsoft.com/office/drawing/2014/main" id="{3DBD7A9B-DE61-4786-B297-4175E41944B7}"/>
              </a:ext>
            </a:extLst>
          </p:cNvPr>
          <p:cNvCxnSpPr/>
          <p:nvPr/>
        </p:nvCxnSpPr>
        <p:spPr>
          <a:xfrm flipH="1">
            <a:off x="9644342" y="4544663"/>
            <a:ext cx="482152" cy="4261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7B7CC5D2-8C30-440E-BC4D-7E158FBECF4A}"/>
              </a:ext>
            </a:extLst>
          </p:cNvPr>
          <p:cNvSpPr/>
          <p:nvPr/>
        </p:nvSpPr>
        <p:spPr>
          <a:xfrm>
            <a:off x="283038" y="219313"/>
            <a:ext cx="7242688" cy="584775"/>
          </a:xfrm>
          <a:prstGeom prst="rect">
            <a:avLst/>
          </a:prstGeom>
        </p:spPr>
        <p:txBody>
          <a:bodyPr wrap="none">
            <a:spAutoFit/>
          </a:bodyPr>
          <a:lstStyle/>
          <a:p>
            <a:r>
              <a:rPr lang="zh-CN" altLang="en-US" sz="3200">
                <a:latin typeface="Times New Roman" panose="02020603050405020304" pitchFamily="18" charset="0"/>
                <a:cs typeface="Times New Roman" panose="02020603050405020304" pitchFamily="18" charset="0"/>
              </a:rPr>
              <a:t>主力对比学习模型    </a:t>
            </a:r>
            <a:r>
              <a:rPr lang="en-US" altLang="zh-CN" sz="3200">
                <a:latin typeface="Times New Roman" panose="02020603050405020304" pitchFamily="18" charset="0"/>
                <a:cs typeface="Times New Roman" panose="02020603050405020304" pitchFamily="18" charset="0"/>
              </a:rPr>
              <a:t>Moco: Batch</a:t>
            </a:r>
            <a:r>
              <a:rPr lang="zh-CN" altLang="en-US" sz="3200">
                <a:latin typeface="Times New Roman" panose="02020603050405020304" pitchFamily="18" charset="0"/>
                <a:cs typeface="Times New Roman" panose="02020603050405020304" pitchFamily="18" charset="0"/>
              </a:rPr>
              <a:t>间对比</a:t>
            </a:r>
          </a:p>
        </p:txBody>
      </p:sp>
      <p:sp>
        <p:nvSpPr>
          <p:cNvPr id="12" name="灯片编号占位符 11">
            <a:extLst>
              <a:ext uri="{FF2B5EF4-FFF2-40B4-BE49-F238E27FC236}">
                <a16:creationId xmlns:a16="http://schemas.microsoft.com/office/drawing/2014/main" id="{02A880DA-01B1-4BE9-8BE9-B61D7D33A1DB}"/>
              </a:ext>
            </a:extLst>
          </p:cNvPr>
          <p:cNvSpPr>
            <a:spLocks noGrp="1"/>
          </p:cNvSpPr>
          <p:nvPr>
            <p:ph type="sldNum" sz="quarter" idx="12"/>
          </p:nvPr>
        </p:nvSpPr>
        <p:spPr/>
        <p:txBody>
          <a:bodyPr/>
          <a:lstStyle/>
          <a:p>
            <a:fld id="{2B55EA8C-D11E-460A-B3EA-929F000B21EE}" type="slidenum">
              <a:rPr lang="zh-CN" altLang="en-US" smtClean="0"/>
              <a:pPr/>
              <a:t>32</a:t>
            </a:fld>
            <a:r>
              <a:rPr lang="en-US" altLang="zh-CN"/>
              <a:t>/56</a:t>
            </a:r>
            <a:endParaRPr lang="zh-CN" altLang="en-US"/>
          </a:p>
        </p:txBody>
      </p:sp>
    </p:spTree>
    <p:extLst>
      <p:ext uri="{BB962C8B-B14F-4D97-AF65-F5344CB8AC3E}">
        <p14:creationId xmlns:p14="http://schemas.microsoft.com/office/powerpoint/2010/main" val="40581160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A1C083B7-2D7D-442A-AB5B-41BE4C2E5206}"/>
              </a:ext>
            </a:extLst>
          </p:cNvPr>
          <p:cNvSpPr/>
          <p:nvPr/>
        </p:nvSpPr>
        <p:spPr>
          <a:xfrm>
            <a:off x="805320" y="1016701"/>
            <a:ext cx="10760867" cy="1294970"/>
          </a:xfrm>
          <a:prstGeom prst="rect">
            <a:avLst/>
          </a:prstGeom>
        </p:spPr>
        <p:txBody>
          <a:bodyPr wrap="square">
            <a:spAutoFit/>
          </a:bodyPr>
          <a:lstStyle/>
          <a:p>
            <a:pPr indent="457200">
              <a:lnSpc>
                <a:spcPct val="150000"/>
              </a:lnSpc>
            </a:pPr>
            <a:r>
              <a:rPr lang="zh-CN" altLang="en-US">
                <a:latin typeface="Times New Roman" panose="02020603050405020304" pitchFamily="18" charset="0"/>
                <a:cs typeface="Times New Roman" panose="02020603050405020304" pitchFamily="18" charset="0"/>
              </a:rPr>
              <a:t>和</a:t>
            </a:r>
            <a:r>
              <a:rPr lang="en-US" altLang="zh-CN">
                <a:latin typeface="Times New Roman" panose="02020603050405020304" pitchFamily="18" charset="0"/>
                <a:cs typeface="Times New Roman" panose="02020603050405020304" pitchFamily="18" charset="0"/>
              </a:rPr>
              <a:t>SimCLR</a:t>
            </a:r>
            <a:r>
              <a:rPr lang="zh-CN" altLang="en-US">
                <a:latin typeface="Times New Roman" panose="02020603050405020304" pitchFamily="18" charset="0"/>
                <a:cs typeface="Times New Roman" panose="02020603050405020304" pitchFamily="18" charset="0"/>
              </a:rPr>
              <a:t>基本一致。最主要的特点和创新在两个分枝中的下分枝：</a:t>
            </a:r>
            <a:r>
              <a:rPr lang="en-US" altLang="zh-CN">
                <a:latin typeface="Times New Roman" panose="02020603050405020304" pitchFamily="18" charset="0"/>
                <a:cs typeface="Times New Roman" panose="02020603050405020304" pitchFamily="18" charset="0"/>
              </a:rPr>
              <a:t>SimCLR</a:t>
            </a:r>
            <a:r>
              <a:rPr lang="zh-CN" altLang="en-US">
                <a:latin typeface="Times New Roman" panose="02020603050405020304" pitchFamily="18" charset="0"/>
                <a:cs typeface="Times New Roman" panose="02020603050405020304" pitchFamily="18" charset="0"/>
              </a:rPr>
              <a:t>里上下两个分枝是对称的，两者可参数共享，而</a:t>
            </a:r>
            <a:r>
              <a:rPr lang="en-US" altLang="zh-CN">
                <a:latin typeface="Times New Roman" panose="02020603050405020304" pitchFamily="18" charset="0"/>
                <a:cs typeface="Times New Roman" panose="02020603050405020304" pitchFamily="18" charset="0"/>
              </a:rPr>
              <a:t>Moco V2</a:t>
            </a:r>
            <a:r>
              <a:rPr lang="zh-CN" altLang="en-US">
                <a:latin typeface="Times New Roman" panose="02020603050405020304" pitchFamily="18" charset="0"/>
                <a:cs typeface="Times New Roman" panose="02020603050405020304" pitchFamily="18" charset="0"/>
              </a:rPr>
              <a:t>的下分枝模型参数更新，则采用了基于队列的动量更新（</a:t>
            </a:r>
            <a:r>
              <a:rPr lang="en-US" altLang="zh-CN">
                <a:latin typeface="Times New Roman" panose="02020603050405020304" pitchFamily="18" charset="0"/>
                <a:cs typeface="Times New Roman" panose="02020603050405020304" pitchFamily="18" charset="0"/>
              </a:rPr>
              <a:t>Momentum Update</a:t>
            </a:r>
            <a:r>
              <a:rPr lang="zh-CN" altLang="en-US">
                <a:latin typeface="Times New Roman" panose="02020603050405020304" pitchFamily="18" charset="0"/>
                <a:cs typeface="Times New Roman" panose="02020603050405020304" pitchFamily="18" charset="0"/>
              </a:rPr>
              <a:t>）机制。</a:t>
            </a:r>
          </a:p>
        </p:txBody>
      </p:sp>
      <p:pic>
        <p:nvPicPr>
          <p:cNvPr id="10" name="图片 9">
            <a:extLst>
              <a:ext uri="{FF2B5EF4-FFF2-40B4-BE49-F238E27FC236}">
                <a16:creationId xmlns:a16="http://schemas.microsoft.com/office/drawing/2014/main" id="{4FA17E17-ED6E-4A0D-AEC4-5A49C00215C2}"/>
              </a:ext>
            </a:extLst>
          </p:cNvPr>
          <p:cNvPicPr>
            <a:picLocks noChangeAspect="1"/>
          </p:cNvPicPr>
          <p:nvPr/>
        </p:nvPicPr>
        <p:blipFill>
          <a:blip r:embed="rId3"/>
          <a:stretch>
            <a:fillRect/>
          </a:stretch>
        </p:blipFill>
        <p:spPr>
          <a:xfrm>
            <a:off x="388117" y="2610034"/>
            <a:ext cx="7276190" cy="3571429"/>
          </a:xfrm>
          <a:prstGeom prst="rect">
            <a:avLst/>
          </a:prstGeom>
        </p:spPr>
      </p:pic>
      <p:pic>
        <p:nvPicPr>
          <p:cNvPr id="5" name="图片 4">
            <a:extLst>
              <a:ext uri="{FF2B5EF4-FFF2-40B4-BE49-F238E27FC236}">
                <a16:creationId xmlns:a16="http://schemas.microsoft.com/office/drawing/2014/main" id="{D0243316-74F1-4505-BB3E-94E85232134D}"/>
              </a:ext>
            </a:extLst>
          </p:cNvPr>
          <p:cNvPicPr>
            <a:picLocks noChangeAspect="1"/>
          </p:cNvPicPr>
          <p:nvPr/>
        </p:nvPicPr>
        <p:blipFill>
          <a:blip r:embed="rId4"/>
          <a:stretch>
            <a:fillRect/>
          </a:stretch>
        </p:blipFill>
        <p:spPr>
          <a:xfrm>
            <a:off x="8457009" y="3234294"/>
            <a:ext cx="1786217" cy="389412"/>
          </a:xfrm>
          <a:prstGeom prst="rect">
            <a:avLst/>
          </a:prstGeom>
        </p:spPr>
      </p:pic>
      <p:sp>
        <p:nvSpPr>
          <p:cNvPr id="12" name="矩形 11">
            <a:extLst>
              <a:ext uri="{FF2B5EF4-FFF2-40B4-BE49-F238E27FC236}">
                <a16:creationId xmlns:a16="http://schemas.microsoft.com/office/drawing/2014/main" id="{B70C8D0A-E3D4-4223-AEDF-5B77C4480CAE}"/>
              </a:ext>
            </a:extLst>
          </p:cNvPr>
          <p:cNvSpPr/>
          <p:nvPr/>
        </p:nvSpPr>
        <p:spPr>
          <a:xfrm>
            <a:off x="10243226" y="2574393"/>
            <a:ext cx="1338828" cy="369332"/>
          </a:xfrm>
          <a:prstGeom prst="rect">
            <a:avLst/>
          </a:prstGeom>
        </p:spPr>
        <p:txBody>
          <a:bodyPr wrap="none">
            <a:spAutoFit/>
          </a:bodyPr>
          <a:lstStyle/>
          <a:p>
            <a:r>
              <a:rPr lang="zh-CN" altLang="en-US">
                <a:latin typeface="Times New Roman" panose="02020603050405020304" pitchFamily="18" charset="0"/>
                <a:cs typeface="Times New Roman" panose="02020603050405020304" pitchFamily="18" charset="0"/>
              </a:rPr>
              <a:t>上分支参数</a:t>
            </a:r>
            <a:endParaRPr lang="zh-CN" altLang="en-US"/>
          </a:p>
        </p:txBody>
      </p:sp>
      <p:sp>
        <p:nvSpPr>
          <p:cNvPr id="13" name="矩形 12">
            <a:extLst>
              <a:ext uri="{FF2B5EF4-FFF2-40B4-BE49-F238E27FC236}">
                <a16:creationId xmlns:a16="http://schemas.microsoft.com/office/drawing/2014/main" id="{821E64FA-5A6F-43B5-8347-F51152153799}"/>
              </a:ext>
            </a:extLst>
          </p:cNvPr>
          <p:cNvSpPr/>
          <p:nvPr/>
        </p:nvSpPr>
        <p:spPr>
          <a:xfrm>
            <a:off x="8011289" y="2574393"/>
            <a:ext cx="1338828" cy="369332"/>
          </a:xfrm>
          <a:prstGeom prst="rect">
            <a:avLst/>
          </a:prstGeom>
        </p:spPr>
        <p:txBody>
          <a:bodyPr wrap="none">
            <a:spAutoFit/>
          </a:bodyPr>
          <a:lstStyle/>
          <a:p>
            <a:r>
              <a:rPr lang="zh-CN" altLang="en-US">
                <a:latin typeface="Times New Roman" panose="02020603050405020304" pitchFamily="18" charset="0"/>
                <a:cs typeface="Times New Roman" panose="02020603050405020304" pitchFamily="18" charset="0"/>
              </a:rPr>
              <a:t>下分支参数</a:t>
            </a:r>
            <a:endParaRPr lang="zh-CN" altLang="en-US"/>
          </a:p>
        </p:txBody>
      </p:sp>
      <p:cxnSp>
        <p:nvCxnSpPr>
          <p:cNvPr id="15" name="直接箭头连接符 14">
            <a:extLst>
              <a:ext uri="{FF2B5EF4-FFF2-40B4-BE49-F238E27FC236}">
                <a16:creationId xmlns:a16="http://schemas.microsoft.com/office/drawing/2014/main" id="{13D6B96E-8F38-498F-A28D-E8C0044D9E0C}"/>
              </a:ext>
            </a:extLst>
          </p:cNvPr>
          <p:cNvCxnSpPr/>
          <p:nvPr/>
        </p:nvCxnSpPr>
        <p:spPr>
          <a:xfrm flipH="1">
            <a:off x="10038945" y="2904344"/>
            <a:ext cx="204281" cy="40306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a:extLst>
              <a:ext uri="{FF2B5EF4-FFF2-40B4-BE49-F238E27FC236}">
                <a16:creationId xmlns:a16="http://schemas.microsoft.com/office/drawing/2014/main" id="{7B3659E7-8725-4E6D-A60D-A58265D5E071}"/>
              </a:ext>
            </a:extLst>
          </p:cNvPr>
          <p:cNvCxnSpPr>
            <a:stCxn id="13" idx="2"/>
          </p:cNvCxnSpPr>
          <p:nvPr/>
        </p:nvCxnSpPr>
        <p:spPr>
          <a:xfrm>
            <a:off x="8680703" y="2943725"/>
            <a:ext cx="366020" cy="39286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矩形 17">
            <a:extLst>
              <a:ext uri="{FF2B5EF4-FFF2-40B4-BE49-F238E27FC236}">
                <a16:creationId xmlns:a16="http://schemas.microsoft.com/office/drawing/2014/main" id="{E206365B-0CEF-409B-A32D-14B791871AF5}"/>
              </a:ext>
            </a:extLst>
          </p:cNvPr>
          <p:cNvSpPr/>
          <p:nvPr/>
        </p:nvSpPr>
        <p:spPr>
          <a:xfrm>
            <a:off x="7348378" y="3768990"/>
            <a:ext cx="4576894" cy="1294970"/>
          </a:xfrm>
          <a:prstGeom prst="rect">
            <a:avLst/>
          </a:prstGeom>
        </p:spPr>
        <p:txBody>
          <a:bodyPr wrap="none">
            <a:spAutoFit/>
          </a:bodyPr>
          <a:lstStyle/>
          <a:p>
            <a:pPr marL="285750" indent="-285750">
              <a:lnSpc>
                <a:spcPct val="150000"/>
              </a:lnSpc>
              <a:buFont typeface="Wingdings" panose="05000000000000000000" pitchFamily="2" charset="2"/>
              <a:buChar char="Ø"/>
            </a:pPr>
            <a:r>
              <a:rPr lang="zh-CN" altLang="en-US">
                <a:latin typeface="Times New Roman" panose="02020603050405020304" pitchFamily="18" charset="0"/>
                <a:cs typeface="Times New Roman" panose="02020603050405020304" pitchFamily="18" charset="0"/>
              </a:rPr>
              <a:t>通过设置</a:t>
            </a:r>
            <a:r>
              <a:rPr lang="en-US" altLang="zh-CN">
                <a:latin typeface="Times New Roman" panose="02020603050405020304" pitchFamily="18" charset="0"/>
                <a:cs typeface="Times New Roman" panose="02020603050405020304" pitchFamily="18" charset="0"/>
              </a:rPr>
              <a:t>m</a:t>
            </a:r>
            <a:r>
              <a:rPr lang="zh-CN" altLang="en-US">
                <a:latin typeface="Times New Roman" panose="02020603050405020304" pitchFamily="18" charset="0"/>
                <a:cs typeface="Times New Roman" panose="02020603050405020304" pitchFamily="18" charset="0"/>
              </a:rPr>
              <a:t>权重系数，下分支缓慢更新；</a:t>
            </a:r>
            <a:endParaRPr lang="en-US" altLang="zh-CN">
              <a:latin typeface="Times New Roman" panose="02020603050405020304" pitchFamily="18" charset="0"/>
              <a:cs typeface="Times New Roman" panose="02020603050405020304" pitchFamily="18" charset="0"/>
            </a:endParaRPr>
          </a:p>
          <a:p>
            <a:pPr marL="285750" indent="-285750">
              <a:lnSpc>
                <a:spcPct val="150000"/>
              </a:lnSpc>
              <a:buFont typeface="Wingdings" panose="05000000000000000000" pitchFamily="2" charset="2"/>
              <a:buChar char="Ø"/>
            </a:pPr>
            <a:r>
              <a:rPr lang="zh-CN" altLang="en-US">
                <a:latin typeface="Times New Roman" panose="02020603050405020304" pitchFamily="18" charset="0"/>
                <a:cs typeface="Times New Roman" panose="02020603050405020304" pitchFamily="18" charset="0"/>
              </a:rPr>
              <a:t>维护较大的负例队列，跨</a:t>
            </a:r>
            <a:r>
              <a:rPr lang="en-US" altLang="zh-CN">
                <a:latin typeface="Times New Roman" panose="02020603050405020304" pitchFamily="18" charset="0"/>
                <a:cs typeface="Times New Roman" panose="02020603050405020304" pitchFamily="18" charset="0"/>
              </a:rPr>
              <a:t>batch</a:t>
            </a:r>
            <a:r>
              <a:rPr lang="zh-CN" altLang="en-US">
                <a:latin typeface="Times New Roman" panose="02020603050405020304" pitchFamily="18" charset="0"/>
                <a:cs typeface="Times New Roman" panose="02020603050405020304" pitchFamily="18" charset="0"/>
              </a:rPr>
              <a:t>；</a:t>
            </a:r>
            <a:endParaRPr lang="en-US" altLang="zh-CN">
              <a:latin typeface="Times New Roman" panose="02020603050405020304" pitchFamily="18" charset="0"/>
              <a:cs typeface="Times New Roman" panose="02020603050405020304" pitchFamily="18" charset="0"/>
            </a:endParaRPr>
          </a:p>
          <a:p>
            <a:pPr marL="285750" indent="-285750">
              <a:lnSpc>
                <a:spcPct val="150000"/>
              </a:lnSpc>
              <a:buFont typeface="Wingdings" panose="05000000000000000000" pitchFamily="2" charset="2"/>
              <a:buChar char="Ø"/>
            </a:pPr>
            <a:r>
              <a:rPr lang="zh-CN" altLang="en-US">
                <a:latin typeface="Times New Roman" panose="02020603050405020304" pitchFamily="18" charset="0"/>
                <a:cs typeface="Times New Roman" panose="02020603050405020304" pitchFamily="18" charset="0"/>
              </a:rPr>
              <a:t>就近</a:t>
            </a:r>
            <a:r>
              <a:rPr lang="en-US" altLang="zh-CN">
                <a:latin typeface="Times New Roman" panose="02020603050405020304" pitchFamily="18" charset="0"/>
                <a:cs typeface="Times New Roman" panose="02020603050405020304" pitchFamily="18" charset="0"/>
              </a:rPr>
              <a:t>batch</a:t>
            </a:r>
            <a:r>
              <a:rPr lang="zh-CN" altLang="en-US">
                <a:latin typeface="Times New Roman" panose="02020603050405020304" pitchFamily="18" charset="0"/>
                <a:cs typeface="Times New Roman" panose="02020603050405020304" pitchFamily="18" charset="0"/>
              </a:rPr>
              <a:t>入列，较老</a:t>
            </a:r>
            <a:r>
              <a:rPr lang="en-US" altLang="zh-CN">
                <a:latin typeface="Times New Roman" panose="02020603050405020304" pitchFamily="18" charset="0"/>
                <a:cs typeface="Times New Roman" panose="02020603050405020304" pitchFamily="18" charset="0"/>
              </a:rPr>
              <a:t>batch</a:t>
            </a:r>
            <a:r>
              <a:rPr lang="zh-CN" altLang="en-US">
                <a:latin typeface="Times New Roman" panose="02020603050405020304" pitchFamily="18" charset="0"/>
                <a:cs typeface="Times New Roman" panose="02020603050405020304" pitchFamily="18" charset="0"/>
              </a:rPr>
              <a:t>出列。</a:t>
            </a:r>
            <a:endParaRPr lang="zh-CN" altLang="en-US"/>
          </a:p>
        </p:txBody>
      </p:sp>
      <p:sp>
        <p:nvSpPr>
          <p:cNvPr id="19" name="矩形 18">
            <a:extLst>
              <a:ext uri="{FF2B5EF4-FFF2-40B4-BE49-F238E27FC236}">
                <a16:creationId xmlns:a16="http://schemas.microsoft.com/office/drawing/2014/main" id="{9D99AFD3-3BA2-4D96-9832-D4A10851AF5D}"/>
              </a:ext>
            </a:extLst>
          </p:cNvPr>
          <p:cNvSpPr/>
          <p:nvPr/>
        </p:nvSpPr>
        <p:spPr>
          <a:xfrm>
            <a:off x="283038" y="219313"/>
            <a:ext cx="7242688" cy="584775"/>
          </a:xfrm>
          <a:prstGeom prst="rect">
            <a:avLst/>
          </a:prstGeom>
        </p:spPr>
        <p:txBody>
          <a:bodyPr wrap="none">
            <a:spAutoFit/>
          </a:bodyPr>
          <a:lstStyle/>
          <a:p>
            <a:r>
              <a:rPr lang="zh-CN" altLang="en-US" sz="3200">
                <a:latin typeface="Times New Roman" panose="02020603050405020304" pitchFamily="18" charset="0"/>
                <a:cs typeface="Times New Roman" panose="02020603050405020304" pitchFamily="18" charset="0"/>
              </a:rPr>
              <a:t>主力对比学习模型    </a:t>
            </a:r>
            <a:r>
              <a:rPr lang="en-US" altLang="zh-CN" sz="3200">
                <a:latin typeface="Times New Roman" panose="02020603050405020304" pitchFamily="18" charset="0"/>
                <a:cs typeface="Times New Roman" panose="02020603050405020304" pitchFamily="18" charset="0"/>
              </a:rPr>
              <a:t>Moco: Batch</a:t>
            </a:r>
            <a:r>
              <a:rPr lang="zh-CN" altLang="en-US" sz="3200">
                <a:latin typeface="Times New Roman" panose="02020603050405020304" pitchFamily="18" charset="0"/>
                <a:cs typeface="Times New Roman" panose="02020603050405020304" pitchFamily="18" charset="0"/>
              </a:rPr>
              <a:t>间对比</a:t>
            </a:r>
          </a:p>
        </p:txBody>
      </p:sp>
      <p:sp>
        <p:nvSpPr>
          <p:cNvPr id="20" name="灯片编号占位符 19">
            <a:extLst>
              <a:ext uri="{FF2B5EF4-FFF2-40B4-BE49-F238E27FC236}">
                <a16:creationId xmlns:a16="http://schemas.microsoft.com/office/drawing/2014/main" id="{41108B6A-5BD6-4317-B9FC-3084EEF6A556}"/>
              </a:ext>
            </a:extLst>
          </p:cNvPr>
          <p:cNvSpPr>
            <a:spLocks noGrp="1"/>
          </p:cNvSpPr>
          <p:nvPr>
            <p:ph type="sldNum" sz="quarter" idx="12"/>
          </p:nvPr>
        </p:nvSpPr>
        <p:spPr/>
        <p:txBody>
          <a:bodyPr/>
          <a:lstStyle/>
          <a:p>
            <a:fld id="{2B55EA8C-D11E-460A-B3EA-929F000B21EE}" type="slidenum">
              <a:rPr lang="zh-CN" altLang="en-US" smtClean="0"/>
              <a:pPr/>
              <a:t>33</a:t>
            </a:fld>
            <a:r>
              <a:rPr lang="en-US" altLang="zh-CN"/>
              <a:t>/56</a:t>
            </a:r>
            <a:endParaRPr lang="zh-CN" altLang="en-US"/>
          </a:p>
        </p:txBody>
      </p:sp>
    </p:spTree>
    <p:extLst>
      <p:ext uri="{BB962C8B-B14F-4D97-AF65-F5344CB8AC3E}">
        <p14:creationId xmlns:p14="http://schemas.microsoft.com/office/powerpoint/2010/main" val="27823421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7C20B055-553D-448F-A2F7-167CFFB2492E}"/>
              </a:ext>
            </a:extLst>
          </p:cNvPr>
          <p:cNvSpPr/>
          <p:nvPr/>
        </p:nvSpPr>
        <p:spPr>
          <a:xfrm>
            <a:off x="283038" y="219313"/>
            <a:ext cx="6667210" cy="584775"/>
          </a:xfrm>
          <a:prstGeom prst="rect">
            <a:avLst/>
          </a:prstGeom>
        </p:spPr>
        <p:txBody>
          <a:bodyPr wrap="none">
            <a:spAutoFit/>
          </a:bodyPr>
          <a:lstStyle/>
          <a:p>
            <a:r>
              <a:rPr lang="zh-CN" altLang="en-US" sz="3200">
                <a:latin typeface="Times New Roman" panose="02020603050405020304" pitchFamily="18" charset="0"/>
                <a:cs typeface="Times New Roman" panose="02020603050405020304" pitchFamily="18" charset="0"/>
              </a:rPr>
              <a:t>主力对比学习模型</a:t>
            </a:r>
            <a:r>
              <a:rPr lang="en-US" altLang="zh-CN" sz="3200">
                <a:latin typeface="Times New Roman" panose="02020603050405020304" pitchFamily="18" charset="0"/>
                <a:cs typeface="Times New Roman" panose="02020603050405020304" pitchFamily="18" charset="0"/>
              </a:rPr>
              <a:t>    SwAV:</a:t>
            </a:r>
            <a:r>
              <a:rPr lang="zh-CN" altLang="en-US" sz="3200">
                <a:latin typeface="Times New Roman" panose="02020603050405020304" pitchFamily="18" charset="0"/>
                <a:cs typeface="Times New Roman" panose="02020603050405020304" pitchFamily="18" charset="0"/>
              </a:rPr>
              <a:t>对比聚类</a:t>
            </a:r>
          </a:p>
        </p:txBody>
      </p:sp>
      <p:sp>
        <p:nvSpPr>
          <p:cNvPr id="6" name="矩形 5">
            <a:extLst>
              <a:ext uri="{FF2B5EF4-FFF2-40B4-BE49-F238E27FC236}">
                <a16:creationId xmlns:a16="http://schemas.microsoft.com/office/drawing/2014/main" id="{A1C083B7-2D7D-442A-AB5B-41BE4C2E5206}"/>
              </a:ext>
            </a:extLst>
          </p:cNvPr>
          <p:cNvSpPr/>
          <p:nvPr/>
        </p:nvSpPr>
        <p:spPr>
          <a:xfrm>
            <a:off x="805320" y="1016701"/>
            <a:ext cx="10760867" cy="879472"/>
          </a:xfrm>
          <a:prstGeom prst="rect">
            <a:avLst/>
          </a:prstGeom>
        </p:spPr>
        <p:txBody>
          <a:bodyPr wrap="square">
            <a:spAutoFit/>
          </a:bodyPr>
          <a:lstStyle/>
          <a:p>
            <a:pPr indent="457200">
              <a:lnSpc>
                <a:spcPct val="150000"/>
              </a:lnSpc>
            </a:pPr>
            <a:r>
              <a:rPr lang="zh-CN" altLang="en-US">
                <a:latin typeface="Times New Roman" panose="02020603050405020304" pitchFamily="18" charset="0"/>
                <a:cs typeface="Times New Roman" panose="02020603050405020304" pitchFamily="18" charset="0"/>
              </a:rPr>
              <a:t>以</a:t>
            </a:r>
            <a:r>
              <a:rPr lang="en-US" altLang="zh-CN">
                <a:latin typeface="Times New Roman" panose="02020603050405020304" pitchFamily="18" charset="0"/>
                <a:cs typeface="Times New Roman" panose="02020603050405020304" pitchFamily="18" charset="0"/>
              </a:rPr>
              <a:t>SwAV</a:t>
            </a:r>
            <a:r>
              <a:rPr lang="zh-CN" altLang="en-US">
                <a:latin typeface="Times New Roman" panose="02020603050405020304" pitchFamily="18" charset="0"/>
                <a:cs typeface="Times New Roman" panose="02020603050405020304" pitchFamily="18" charset="0"/>
              </a:rPr>
              <a:t>为代表，在模型训练过程中引入了聚类，其中的图像增强、</a:t>
            </a:r>
            <a:r>
              <a:rPr lang="en-US" altLang="zh-CN">
                <a:latin typeface="Times New Roman" panose="02020603050405020304" pitchFamily="18" charset="0"/>
                <a:cs typeface="Times New Roman" panose="02020603050405020304" pitchFamily="18" charset="0"/>
              </a:rPr>
              <a:t>Encoder</a:t>
            </a:r>
            <a:r>
              <a:rPr lang="zh-CN" altLang="en-US">
                <a:latin typeface="Times New Roman" panose="02020603050405020304" pitchFamily="18" charset="0"/>
                <a:cs typeface="Times New Roman" panose="02020603050405020304" pitchFamily="18" charset="0"/>
              </a:rPr>
              <a:t>以及</a:t>
            </a:r>
            <a:r>
              <a:rPr lang="en-US" altLang="zh-CN">
                <a:latin typeface="Times New Roman" panose="02020603050405020304" pitchFamily="18" charset="0"/>
                <a:cs typeface="Times New Roman" panose="02020603050405020304" pitchFamily="18" charset="0"/>
              </a:rPr>
              <a:t>Projector</a:t>
            </a:r>
            <a:r>
              <a:rPr lang="zh-CN" altLang="en-US">
                <a:latin typeface="Times New Roman" panose="02020603050405020304" pitchFamily="18" charset="0"/>
                <a:cs typeface="Times New Roman" panose="02020603050405020304" pitchFamily="18" charset="0"/>
              </a:rPr>
              <a:t>结构，与</a:t>
            </a:r>
            <a:r>
              <a:rPr lang="en-US" altLang="zh-CN">
                <a:latin typeface="Times New Roman" panose="02020603050405020304" pitchFamily="18" charset="0"/>
                <a:cs typeface="Times New Roman" panose="02020603050405020304" pitchFamily="18" charset="0"/>
              </a:rPr>
              <a:t>SimCLR</a:t>
            </a:r>
            <a:r>
              <a:rPr lang="zh-CN" altLang="en-US">
                <a:latin typeface="Times New Roman" panose="02020603050405020304" pitchFamily="18" charset="0"/>
                <a:cs typeface="Times New Roman" panose="02020603050405020304" pitchFamily="18" charset="0"/>
              </a:rPr>
              <a:t>基本保持一致。</a:t>
            </a:r>
          </a:p>
        </p:txBody>
      </p:sp>
      <p:pic>
        <p:nvPicPr>
          <p:cNvPr id="4" name="图片 3">
            <a:extLst>
              <a:ext uri="{FF2B5EF4-FFF2-40B4-BE49-F238E27FC236}">
                <a16:creationId xmlns:a16="http://schemas.microsoft.com/office/drawing/2014/main" id="{D054036C-574A-4911-AE85-251BDEA762D3}"/>
              </a:ext>
            </a:extLst>
          </p:cNvPr>
          <p:cNvPicPr>
            <a:picLocks noChangeAspect="1"/>
          </p:cNvPicPr>
          <p:nvPr/>
        </p:nvPicPr>
        <p:blipFill>
          <a:blip r:embed="rId3"/>
          <a:stretch>
            <a:fillRect/>
          </a:stretch>
        </p:blipFill>
        <p:spPr>
          <a:xfrm>
            <a:off x="2619809" y="2249389"/>
            <a:ext cx="6952381" cy="3828571"/>
          </a:xfrm>
          <a:prstGeom prst="rect">
            <a:avLst/>
          </a:prstGeom>
        </p:spPr>
      </p:pic>
      <p:sp>
        <p:nvSpPr>
          <p:cNvPr id="7" name="灯片编号占位符 6">
            <a:extLst>
              <a:ext uri="{FF2B5EF4-FFF2-40B4-BE49-F238E27FC236}">
                <a16:creationId xmlns:a16="http://schemas.microsoft.com/office/drawing/2014/main" id="{F935B96D-A814-4FB0-8202-C226DBFBB832}"/>
              </a:ext>
            </a:extLst>
          </p:cNvPr>
          <p:cNvSpPr>
            <a:spLocks noGrp="1"/>
          </p:cNvSpPr>
          <p:nvPr>
            <p:ph type="sldNum" sz="quarter" idx="12"/>
          </p:nvPr>
        </p:nvSpPr>
        <p:spPr/>
        <p:txBody>
          <a:bodyPr/>
          <a:lstStyle/>
          <a:p>
            <a:fld id="{2B55EA8C-D11E-460A-B3EA-929F000B21EE}" type="slidenum">
              <a:rPr lang="zh-CN" altLang="en-US" smtClean="0"/>
              <a:pPr/>
              <a:t>34</a:t>
            </a:fld>
            <a:r>
              <a:rPr lang="en-US" altLang="zh-CN"/>
              <a:t>/56</a:t>
            </a:r>
            <a:endParaRPr lang="zh-CN" altLang="en-US"/>
          </a:p>
        </p:txBody>
      </p:sp>
    </p:spTree>
    <p:extLst>
      <p:ext uri="{BB962C8B-B14F-4D97-AF65-F5344CB8AC3E}">
        <p14:creationId xmlns:p14="http://schemas.microsoft.com/office/powerpoint/2010/main" val="11064325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A1C083B7-2D7D-442A-AB5B-41BE4C2E5206}"/>
                  </a:ext>
                </a:extLst>
              </p:cNvPr>
              <p:cNvSpPr/>
              <p:nvPr/>
            </p:nvSpPr>
            <p:spPr>
              <a:xfrm>
                <a:off x="762407" y="1016701"/>
                <a:ext cx="10760867" cy="1372940"/>
              </a:xfrm>
              <a:prstGeom prst="rect">
                <a:avLst/>
              </a:prstGeom>
            </p:spPr>
            <p:txBody>
              <a:bodyPr wrap="square">
                <a:spAutoFit/>
              </a:bodyPr>
              <a:lstStyle/>
              <a:p>
                <a:pPr indent="457200">
                  <a:lnSpc>
                    <a:spcPct val="150000"/>
                  </a:lnSpc>
                </a:pPr>
                <a:r>
                  <a:rPr lang="zh-CN" altLang="en-US"/>
                  <a:t>对</a:t>
                </a:r>
                <a14:m>
                  <m:oMath xmlns:m="http://schemas.openxmlformats.org/officeDocument/2006/math">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rPr>
                          <m:t>z</m:t>
                        </m:r>
                      </m:e>
                      <m:sub>
                        <m:r>
                          <m:rPr>
                            <m:sty m:val="p"/>
                          </m:rPr>
                          <a:rPr lang="en-US" altLang="zh-CN" i="1">
                            <a:latin typeface="Cambria Math" panose="02040503050406030204" pitchFamily="18" charset="0"/>
                          </a:rPr>
                          <m:t>i</m:t>
                        </m:r>
                      </m:sub>
                    </m:sSub>
                    <m:r>
                      <a:rPr lang="zh-CN" altLang="en-US" i="1">
                        <a:latin typeface="Cambria Math" panose="02040503050406030204" pitchFamily="18" charset="0"/>
                      </a:rPr>
                      <m:t>和</m:t>
                    </m:r>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rPr>
                          <m:t>z</m:t>
                        </m:r>
                      </m:e>
                      <m:sub>
                        <m:r>
                          <m:rPr>
                            <m:sty m:val="p"/>
                          </m:rPr>
                          <a:rPr lang="en-US" altLang="zh-CN" i="1">
                            <a:latin typeface="Cambria Math" panose="02040503050406030204" pitchFamily="18" charset="0"/>
                          </a:rPr>
                          <m:t>j</m:t>
                        </m:r>
                      </m:sub>
                    </m:sSub>
                  </m:oMath>
                </a14:m>
                <a:r>
                  <a:rPr lang="zh-CN" altLang="en-US"/>
                  <a:t>表示向量，根据</a:t>
                </a:r>
                <a:r>
                  <a:rPr lang="en-US" altLang="zh-CN"/>
                  <a:t>Sinkhorn-Knopp</a:t>
                </a:r>
                <a:r>
                  <a:rPr lang="zh-CN" altLang="en-US"/>
                  <a:t>算法，</a:t>
                </a:r>
                <a:r>
                  <a:rPr lang="en-US" altLang="zh-CN"/>
                  <a:t>batch</a:t>
                </a:r>
                <a:r>
                  <a:rPr lang="zh-CN" altLang="en-US"/>
                  <a:t>内聚类。假设走下分枝</a:t>
                </a:r>
                <a14:m>
                  <m:oMath xmlns:m="http://schemas.openxmlformats.org/officeDocument/2006/math">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rPr>
                          <m:t>z</m:t>
                        </m:r>
                      </m:e>
                      <m:sub>
                        <m:r>
                          <m:rPr>
                            <m:sty m:val="p"/>
                          </m:rPr>
                          <a:rPr lang="en-US" altLang="zh-CN" i="1">
                            <a:latin typeface="Cambria Math" panose="02040503050406030204" pitchFamily="18" charset="0"/>
                          </a:rPr>
                          <m:t>j</m:t>
                        </m:r>
                      </m:sub>
                    </m:sSub>
                  </m:oMath>
                </a14:m>
                <a:r>
                  <a:rPr lang="zh-CN" altLang="en-US"/>
                  <a:t>聚类到</a:t>
                </a:r>
                <a14:m>
                  <m:oMath xmlns:m="http://schemas.openxmlformats.org/officeDocument/2006/math">
                    <m:sSub>
                      <m:sSubPr>
                        <m:ctrlPr>
                          <a:rPr lang="en-US" altLang="zh-CN" i="1">
                            <a:latin typeface="Cambria Math" panose="02040503050406030204" pitchFamily="18" charset="0"/>
                          </a:rPr>
                        </m:ctrlPr>
                      </m:sSubPr>
                      <m:e>
                        <m:r>
                          <m:rPr>
                            <m:sty m:val="p"/>
                          </m:rPr>
                          <a:rPr lang="en-US" altLang="zh-CN" i="1" smtClean="0">
                            <a:latin typeface="Cambria Math" panose="02040503050406030204" pitchFamily="18" charset="0"/>
                          </a:rPr>
                          <m:t>q</m:t>
                        </m:r>
                      </m:e>
                      <m:sub>
                        <m:r>
                          <m:rPr>
                            <m:sty m:val="p"/>
                          </m:rPr>
                          <a:rPr lang="en-US" altLang="zh-CN" i="1">
                            <a:latin typeface="Cambria Math" panose="02040503050406030204" pitchFamily="18" charset="0"/>
                          </a:rPr>
                          <m:t>j</m:t>
                        </m:r>
                      </m:sub>
                    </m:sSub>
                  </m:oMath>
                </a14:m>
                <a:r>
                  <a:rPr lang="zh-CN" altLang="en-US"/>
                  <a:t>类，则</a:t>
                </a:r>
                <a:r>
                  <a:rPr lang="en-US" altLang="zh-CN"/>
                  <a:t>SwAV</a:t>
                </a:r>
                <a:r>
                  <a:rPr lang="zh-CN" altLang="en-US"/>
                  <a:t>要求表示学习模型</a:t>
                </a:r>
                <a14:m>
                  <m:oMath xmlns:m="http://schemas.openxmlformats.org/officeDocument/2006/math">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rPr>
                          <m:t>z</m:t>
                        </m:r>
                      </m:e>
                      <m:sub>
                        <m:r>
                          <m:rPr>
                            <m:sty m:val="p"/>
                          </m:rPr>
                          <a:rPr lang="en-US" altLang="zh-CN" i="1">
                            <a:latin typeface="Cambria Math" panose="02040503050406030204" pitchFamily="18" charset="0"/>
                          </a:rPr>
                          <m:t>i</m:t>
                        </m:r>
                      </m:sub>
                    </m:sSub>
                  </m:oMath>
                </a14:m>
                <a:r>
                  <a:rPr lang="zh-CN" altLang="en-US"/>
                  <a:t>预测 </a:t>
                </a:r>
                <a14:m>
                  <m:oMath xmlns:m="http://schemas.openxmlformats.org/officeDocument/2006/math">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rPr>
                          <m:t>z</m:t>
                        </m:r>
                      </m:e>
                      <m:sub>
                        <m:r>
                          <m:rPr>
                            <m:sty m:val="p"/>
                          </m:rPr>
                          <a:rPr lang="en-US" altLang="zh-CN" i="1">
                            <a:latin typeface="Cambria Math" panose="02040503050406030204" pitchFamily="18" charset="0"/>
                          </a:rPr>
                          <m:t>j</m:t>
                        </m:r>
                      </m:sub>
                    </m:sSub>
                  </m:oMath>
                </a14:m>
                <a:r>
                  <a:rPr lang="zh-CN" altLang="en-US"/>
                  <a:t>所在的类，也就是说，要将 </a:t>
                </a:r>
                <a14:m>
                  <m:oMath xmlns:m="http://schemas.openxmlformats.org/officeDocument/2006/math">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rPr>
                          <m:t>z</m:t>
                        </m:r>
                      </m:e>
                      <m:sub>
                        <m:r>
                          <m:rPr>
                            <m:sty m:val="p"/>
                          </m:rPr>
                          <a:rPr lang="en-US" altLang="zh-CN" i="1">
                            <a:latin typeface="Cambria Math" panose="02040503050406030204" pitchFamily="18" charset="0"/>
                          </a:rPr>
                          <m:t>i</m:t>
                        </m:r>
                      </m:sub>
                    </m:sSub>
                  </m:oMath>
                </a14:m>
                <a:r>
                  <a:rPr lang="zh-CN" altLang="en-US"/>
                  <a:t>分到第 </a:t>
                </a:r>
                <a14:m>
                  <m:oMath xmlns:m="http://schemas.openxmlformats.org/officeDocument/2006/math">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rPr>
                          <m:t>q</m:t>
                        </m:r>
                      </m:e>
                      <m:sub>
                        <m:r>
                          <m:rPr>
                            <m:sty m:val="p"/>
                          </m:rPr>
                          <a:rPr lang="en-US" altLang="zh-CN" i="1">
                            <a:latin typeface="Cambria Math" panose="02040503050406030204" pitchFamily="18" charset="0"/>
                          </a:rPr>
                          <m:t>j</m:t>
                        </m:r>
                      </m:sub>
                    </m:sSub>
                  </m:oMath>
                </a14:m>
                <a:r>
                  <a:rPr lang="zh-CN" altLang="en-US"/>
                  <a:t>类，在此基础上计算损失</a:t>
                </a:r>
                <a:r>
                  <a:rPr lang="en-US" altLang="zh-CN"/>
                  <a:t>,</a:t>
                </a:r>
                <a:r>
                  <a:rPr lang="zh-CN" altLang="en-US"/>
                  <a:t>损失函数是</a:t>
                </a:r>
                <a14:m>
                  <m:oMath xmlns:m="http://schemas.openxmlformats.org/officeDocument/2006/math">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rPr>
                          <m:t>z</m:t>
                        </m:r>
                      </m:e>
                      <m:sub>
                        <m:r>
                          <m:rPr>
                            <m:sty m:val="p"/>
                          </m:rPr>
                          <a:rPr lang="en-US" altLang="zh-CN" i="1">
                            <a:latin typeface="Cambria Math" panose="02040503050406030204" pitchFamily="18" charset="0"/>
                          </a:rPr>
                          <m:t>i</m:t>
                        </m:r>
                      </m:sub>
                    </m:sSub>
                    <m:r>
                      <a:rPr lang="zh-CN" altLang="en-US" i="1">
                        <a:latin typeface="Cambria Math" panose="02040503050406030204" pitchFamily="18" charset="0"/>
                      </a:rPr>
                      <m:t>和</m:t>
                    </m:r>
                  </m:oMath>
                </a14:m>
                <a:r>
                  <a:rPr lang="en-US" altLang="zh-CN"/>
                  <a:t>Prototype</a:t>
                </a:r>
                <a:r>
                  <a:rPr lang="zh-CN" altLang="en-US"/>
                  <a:t>中类中心向量交叉熵。</a:t>
                </a:r>
              </a:p>
            </p:txBody>
          </p:sp>
        </mc:Choice>
        <mc:Fallback xmlns="">
          <p:sp>
            <p:nvSpPr>
              <p:cNvPr id="6" name="矩形 5">
                <a:extLst>
                  <a:ext uri="{FF2B5EF4-FFF2-40B4-BE49-F238E27FC236}">
                    <a16:creationId xmlns:a16="http://schemas.microsoft.com/office/drawing/2014/main" id="{A1C083B7-2D7D-442A-AB5B-41BE4C2E5206}"/>
                  </a:ext>
                </a:extLst>
              </p:cNvPr>
              <p:cNvSpPr>
                <a:spLocks noRot="1" noChangeAspect="1" noMove="1" noResize="1" noEditPoints="1" noAdjustHandles="1" noChangeArrowheads="1" noChangeShapeType="1" noTextEdit="1"/>
              </p:cNvSpPr>
              <p:nvPr/>
            </p:nvSpPr>
            <p:spPr>
              <a:xfrm>
                <a:off x="762407" y="1016701"/>
                <a:ext cx="10760867" cy="1372940"/>
              </a:xfrm>
              <a:prstGeom prst="rect">
                <a:avLst/>
              </a:prstGeom>
              <a:blipFill>
                <a:blip r:embed="rId3"/>
                <a:stretch>
                  <a:fillRect l="-453" r="-113" b="-6222"/>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D054036C-574A-4911-AE85-251BDEA762D3}"/>
              </a:ext>
            </a:extLst>
          </p:cNvPr>
          <p:cNvPicPr>
            <a:picLocks noChangeAspect="1"/>
          </p:cNvPicPr>
          <p:nvPr/>
        </p:nvPicPr>
        <p:blipFill>
          <a:blip r:embed="rId4"/>
          <a:stretch>
            <a:fillRect/>
          </a:stretch>
        </p:blipFill>
        <p:spPr>
          <a:xfrm>
            <a:off x="623038" y="2434215"/>
            <a:ext cx="6652783" cy="3663587"/>
          </a:xfrm>
          <a:prstGeom prst="rect">
            <a:avLst/>
          </a:prstGeom>
        </p:spPr>
      </p:pic>
      <p:pic>
        <p:nvPicPr>
          <p:cNvPr id="14" name="图片 13">
            <a:extLst>
              <a:ext uri="{FF2B5EF4-FFF2-40B4-BE49-F238E27FC236}">
                <a16:creationId xmlns:a16="http://schemas.microsoft.com/office/drawing/2014/main" id="{1ACE427C-4FAA-4100-8A1D-B6D214E65D8F}"/>
              </a:ext>
            </a:extLst>
          </p:cNvPr>
          <p:cNvPicPr>
            <a:picLocks noChangeAspect="1"/>
          </p:cNvPicPr>
          <p:nvPr/>
        </p:nvPicPr>
        <p:blipFill>
          <a:blip r:embed="rId5"/>
          <a:stretch>
            <a:fillRect/>
          </a:stretch>
        </p:blipFill>
        <p:spPr>
          <a:xfrm>
            <a:off x="7792657" y="3429000"/>
            <a:ext cx="3104762" cy="590476"/>
          </a:xfrm>
          <a:prstGeom prst="rect">
            <a:avLst/>
          </a:prstGeom>
        </p:spPr>
      </p:pic>
      <p:pic>
        <p:nvPicPr>
          <p:cNvPr id="15" name="图片 14">
            <a:extLst>
              <a:ext uri="{FF2B5EF4-FFF2-40B4-BE49-F238E27FC236}">
                <a16:creationId xmlns:a16="http://schemas.microsoft.com/office/drawing/2014/main" id="{1AA2AD08-91EB-4C70-9E91-89EB13C9D9E0}"/>
              </a:ext>
            </a:extLst>
          </p:cNvPr>
          <p:cNvPicPr>
            <a:picLocks noChangeAspect="1"/>
          </p:cNvPicPr>
          <p:nvPr/>
        </p:nvPicPr>
        <p:blipFill>
          <a:blip r:embed="rId6"/>
          <a:stretch>
            <a:fillRect/>
          </a:stretch>
        </p:blipFill>
        <p:spPr>
          <a:xfrm>
            <a:off x="7699050" y="4222234"/>
            <a:ext cx="3447619" cy="466667"/>
          </a:xfrm>
          <a:prstGeom prst="rect">
            <a:avLst/>
          </a:prstGeom>
        </p:spPr>
      </p:pic>
      <p:sp>
        <p:nvSpPr>
          <p:cNvPr id="16" name="矩形 15">
            <a:extLst>
              <a:ext uri="{FF2B5EF4-FFF2-40B4-BE49-F238E27FC236}">
                <a16:creationId xmlns:a16="http://schemas.microsoft.com/office/drawing/2014/main" id="{BCA727D9-0E73-4F93-896C-FE47EBFC3347}"/>
              </a:ext>
            </a:extLst>
          </p:cNvPr>
          <p:cNvSpPr/>
          <p:nvPr/>
        </p:nvSpPr>
        <p:spPr>
          <a:xfrm>
            <a:off x="8438213" y="5482737"/>
            <a:ext cx="2262158" cy="369332"/>
          </a:xfrm>
          <a:prstGeom prst="rect">
            <a:avLst/>
          </a:prstGeom>
        </p:spPr>
        <p:txBody>
          <a:bodyPr wrap="none">
            <a:spAutoFit/>
          </a:bodyPr>
          <a:lstStyle/>
          <a:p>
            <a:r>
              <a:rPr lang="zh-CN" altLang="en-US"/>
              <a:t>调换位置，两次损失</a:t>
            </a:r>
          </a:p>
        </p:txBody>
      </p:sp>
      <p:cxnSp>
        <p:nvCxnSpPr>
          <p:cNvPr id="17" name="直接箭头连接符 16">
            <a:extLst>
              <a:ext uri="{FF2B5EF4-FFF2-40B4-BE49-F238E27FC236}">
                <a16:creationId xmlns:a16="http://schemas.microsoft.com/office/drawing/2014/main" id="{48BECA38-0958-407F-AB9B-AC487C9C8FA4}"/>
              </a:ext>
            </a:extLst>
          </p:cNvPr>
          <p:cNvCxnSpPr>
            <a:cxnSpLocks/>
          </p:cNvCxnSpPr>
          <p:nvPr/>
        </p:nvCxnSpPr>
        <p:spPr>
          <a:xfrm flipH="1" flipV="1">
            <a:off x="8540885" y="4581728"/>
            <a:ext cx="804153" cy="87747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矩形 18">
            <a:extLst>
              <a:ext uri="{FF2B5EF4-FFF2-40B4-BE49-F238E27FC236}">
                <a16:creationId xmlns:a16="http://schemas.microsoft.com/office/drawing/2014/main" id="{11503E7A-A705-4CBA-BC89-10FEABBABD01}"/>
              </a:ext>
            </a:extLst>
          </p:cNvPr>
          <p:cNvSpPr/>
          <p:nvPr/>
        </p:nvSpPr>
        <p:spPr>
          <a:xfrm>
            <a:off x="283038" y="219313"/>
            <a:ext cx="6667210" cy="584775"/>
          </a:xfrm>
          <a:prstGeom prst="rect">
            <a:avLst/>
          </a:prstGeom>
        </p:spPr>
        <p:txBody>
          <a:bodyPr wrap="none">
            <a:spAutoFit/>
          </a:bodyPr>
          <a:lstStyle/>
          <a:p>
            <a:r>
              <a:rPr lang="zh-CN" altLang="en-US" sz="3200">
                <a:latin typeface="Times New Roman" panose="02020603050405020304" pitchFamily="18" charset="0"/>
                <a:cs typeface="Times New Roman" panose="02020603050405020304" pitchFamily="18" charset="0"/>
              </a:rPr>
              <a:t>主力对比学习模型</a:t>
            </a:r>
            <a:r>
              <a:rPr lang="en-US" altLang="zh-CN" sz="3200">
                <a:latin typeface="Times New Roman" panose="02020603050405020304" pitchFamily="18" charset="0"/>
                <a:cs typeface="Times New Roman" panose="02020603050405020304" pitchFamily="18" charset="0"/>
              </a:rPr>
              <a:t>    SwAV:</a:t>
            </a:r>
            <a:r>
              <a:rPr lang="zh-CN" altLang="en-US" sz="3200">
                <a:latin typeface="Times New Roman" panose="02020603050405020304" pitchFamily="18" charset="0"/>
                <a:cs typeface="Times New Roman" panose="02020603050405020304" pitchFamily="18" charset="0"/>
              </a:rPr>
              <a:t>对比聚类</a:t>
            </a:r>
          </a:p>
        </p:txBody>
      </p:sp>
      <p:sp>
        <p:nvSpPr>
          <p:cNvPr id="20" name="灯片编号占位符 19">
            <a:extLst>
              <a:ext uri="{FF2B5EF4-FFF2-40B4-BE49-F238E27FC236}">
                <a16:creationId xmlns:a16="http://schemas.microsoft.com/office/drawing/2014/main" id="{BA4AC64C-D7F6-43B5-9EB6-3BF890E44A83}"/>
              </a:ext>
            </a:extLst>
          </p:cNvPr>
          <p:cNvSpPr>
            <a:spLocks noGrp="1"/>
          </p:cNvSpPr>
          <p:nvPr>
            <p:ph type="sldNum" sz="quarter" idx="12"/>
          </p:nvPr>
        </p:nvSpPr>
        <p:spPr/>
        <p:txBody>
          <a:bodyPr/>
          <a:lstStyle/>
          <a:p>
            <a:fld id="{2B55EA8C-D11E-460A-B3EA-929F000B21EE}" type="slidenum">
              <a:rPr lang="zh-CN" altLang="en-US" smtClean="0"/>
              <a:pPr/>
              <a:t>35</a:t>
            </a:fld>
            <a:r>
              <a:rPr lang="en-US" altLang="zh-CN"/>
              <a:t>/56</a:t>
            </a:r>
            <a:endParaRPr lang="zh-CN" altLang="en-US"/>
          </a:p>
        </p:txBody>
      </p:sp>
    </p:spTree>
    <p:extLst>
      <p:ext uri="{BB962C8B-B14F-4D97-AF65-F5344CB8AC3E}">
        <p14:creationId xmlns:p14="http://schemas.microsoft.com/office/powerpoint/2010/main" val="394894841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A1C083B7-2D7D-442A-AB5B-41BE4C2E5206}"/>
              </a:ext>
            </a:extLst>
          </p:cNvPr>
          <p:cNvSpPr/>
          <p:nvPr/>
        </p:nvSpPr>
        <p:spPr>
          <a:xfrm>
            <a:off x="762407" y="1016701"/>
            <a:ext cx="10760867" cy="1296637"/>
          </a:xfrm>
          <a:prstGeom prst="rect">
            <a:avLst/>
          </a:prstGeom>
        </p:spPr>
        <p:txBody>
          <a:bodyPr wrap="square">
            <a:spAutoFit/>
          </a:bodyPr>
          <a:lstStyle/>
          <a:p>
            <a:pPr indent="457200">
              <a:lnSpc>
                <a:spcPct val="150000"/>
              </a:lnSpc>
            </a:pPr>
            <a:r>
              <a:rPr lang="zh-CN" altLang="en-US"/>
              <a:t>假设只有正例，模型推动正例在表示空间内相互靠近。如果只有这一优化目标，很明显，理论上，模型会很快收敛到常数解，也就是所有数据会被映射到表示空间里同一个点上。就是说，很容易出现模型坍塌的结局。</a:t>
            </a:r>
          </a:p>
        </p:txBody>
      </p:sp>
      <p:pic>
        <p:nvPicPr>
          <p:cNvPr id="10" name="图片 9">
            <a:extLst>
              <a:ext uri="{FF2B5EF4-FFF2-40B4-BE49-F238E27FC236}">
                <a16:creationId xmlns:a16="http://schemas.microsoft.com/office/drawing/2014/main" id="{CB25EC68-EEC4-48D7-BB5E-6A845D05D9D5}"/>
              </a:ext>
            </a:extLst>
          </p:cNvPr>
          <p:cNvPicPr>
            <a:picLocks noChangeAspect="1"/>
          </p:cNvPicPr>
          <p:nvPr/>
        </p:nvPicPr>
        <p:blipFill>
          <a:blip r:embed="rId3"/>
          <a:stretch>
            <a:fillRect/>
          </a:stretch>
        </p:blipFill>
        <p:spPr>
          <a:xfrm>
            <a:off x="3590193" y="2313338"/>
            <a:ext cx="4773553" cy="4005056"/>
          </a:xfrm>
          <a:prstGeom prst="rect">
            <a:avLst/>
          </a:prstGeom>
        </p:spPr>
      </p:pic>
      <p:sp>
        <p:nvSpPr>
          <p:cNvPr id="11" name="矩形 10">
            <a:extLst>
              <a:ext uri="{FF2B5EF4-FFF2-40B4-BE49-F238E27FC236}">
                <a16:creationId xmlns:a16="http://schemas.microsoft.com/office/drawing/2014/main" id="{10496E07-4A4F-44D3-850C-D3360003B294}"/>
              </a:ext>
            </a:extLst>
          </p:cNvPr>
          <p:cNvSpPr/>
          <p:nvPr/>
        </p:nvSpPr>
        <p:spPr>
          <a:xfrm>
            <a:off x="283038" y="219313"/>
            <a:ext cx="9212778" cy="584775"/>
          </a:xfrm>
          <a:prstGeom prst="rect">
            <a:avLst/>
          </a:prstGeom>
        </p:spPr>
        <p:txBody>
          <a:bodyPr wrap="none">
            <a:spAutoFit/>
          </a:bodyPr>
          <a:lstStyle/>
          <a:p>
            <a:r>
              <a:rPr lang="zh-CN" altLang="en-US" sz="3200">
                <a:latin typeface="Times New Roman" panose="02020603050405020304" pitchFamily="18" charset="0"/>
                <a:cs typeface="Times New Roman" panose="02020603050405020304" pitchFamily="18" charset="0"/>
              </a:rPr>
              <a:t>主力对比学习模型</a:t>
            </a:r>
            <a:r>
              <a:rPr lang="en-US" altLang="zh-CN" sz="3200">
                <a:latin typeface="Times New Roman" panose="02020603050405020304" pitchFamily="18" charset="0"/>
                <a:cs typeface="Times New Roman" panose="02020603050405020304" pitchFamily="18" charset="0"/>
              </a:rPr>
              <a:t>    BYOL:</a:t>
            </a:r>
            <a:r>
              <a:rPr lang="zh-CN" altLang="en-US" sz="3200">
                <a:latin typeface="Times New Roman" panose="02020603050405020304" pitchFamily="18" charset="0"/>
                <a:cs typeface="Times New Roman" panose="02020603050405020304" pitchFamily="18" charset="0"/>
              </a:rPr>
              <a:t>非对称结构，防止坍塌</a:t>
            </a:r>
          </a:p>
        </p:txBody>
      </p:sp>
      <p:sp>
        <p:nvSpPr>
          <p:cNvPr id="5" name="灯片编号占位符 4">
            <a:extLst>
              <a:ext uri="{FF2B5EF4-FFF2-40B4-BE49-F238E27FC236}">
                <a16:creationId xmlns:a16="http://schemas.microsoft.com/office/drawing/2014/main" id="{2AE520A6-4F2B-4FD9-8A97-81BACED6CD10}"/>
              </a:ext>
            </a:extLst>
          </p:cNvPr>
          <p:cNvSpPr>
            <a:spLocks noGrp="1"/>
          </p:cNvSpPr>
          <p:nvPr>
            <p:ph type="sldNum" sz="quarter" idx="12"/>
          </p:nvPr>
        </p:nvSpPr>
        <p:spPr/>
        <p:txBody>
          <a:bodyPr/>
          <a:lstStyle/>
          <a:p>
            <a:fld id="{2B55EA8C-D11E-460A-B3EA-929F000B21EE}" type="slidenum">
              <a:rPr lang="zh-CN" altLang="en-US" smtClean="0"/>
              <a:pPr/>
              <a:t>36</a:t>
            </a:fld>
            <a:r>
              <a:rPr lang="en-US" altLang="zh-CN"/>
              <a:t>/56</a:t>
            </a:r>
            <a:endParaRPr lang="zh-CN" altLang="en-US"/>
          </a:p>
        </p:txBody>
      </p:sp>
    </p:spTree>
    <p:extLst>
      <p:ext uri="{BB962C8B-B14F-4D97-AF65-F5344CB8AC3E}">
        <p14:creationId xmlns:p14="http://schemas.microsoft.com/office/powerpoint/2010/main" val="293522206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7C20B055-553D-448F-A2F7-167CFFB2492E}"/>
              </a:ext>
            </a:extLst>
          </p:cNvPr>
          <p:cNvSpPr/>
          <p:nvPr/>
        </p:nvSpPr>
        <p:spPr>
          <a:xfrm>
            <a:off x="283038" y="219313"/>
            <a:ext cx="9212778" cy="584775"/>
          </a:xfrm>
          <a:prstGeom prst="rect">
            <a:avLst/>
          </a:prstGeom>
        </p:spPr>
        <p:txBody>
          <a:bodyPr wrap="none">
            <a:spAutoFit/>
          </a:bodyPr>
          <a:lstStyle/>
          <a:p>
            <a:r>
              <a:rPr lang="zh-CN" altLang="en-US" sz="3200">
                <a:latin typeface="Times New Roman" panose="02020603050405020304" pitchFamily="18" charset="0"/>
                <a:cs typeface="Times New Roman" panose="02020603050405020304" pitchFamily="18" charset="0"/>
              </a:rPr>
              <a:t>主力对比学习模型</a:t>
            </a:r>
            <a:r>
              <a:rPr lang="en-US" altLang="zh-CN" sz="3200">
                <a:latin typeface="Times New Roman" panose="02020603050405020304" pitchFamily="18" charset="0"/>
                <a:cs typeface="Times New Roman" panose="02020603050405020304" pitchFamily="18" charset="0"/>
              </a:rPr>
              <a:t>    BYOL:</a:t>
            </a:r>
            <a:r>
              <a:rPr lang="zh-CN" altLang="en-US" sz="3200">
                <a:latin typeface="Times New Roman" panose="02020603050405020304" pitchFamily="18" charset="0"/>
                <a:cs typeface="Times New Roman" panose="02020603050405020304" pitchFamily="18" charset="0"/>
              </a:rPr>
              <a:t>非对称结构，防止坍塌</a:t>
            </a:r>
          </a:p>
        </p:txBody>
      </p:sp>
      <p:sp>
        <p:nvSpPr>
          <p:cNvPr id="6" name="矩形 5">
            <a:extLst>
              <a:ext uri="{FF2B5EF4-FFF2-40B4-BE49-F238E27FC236}">
                <a16:creationId xmlns:a16="http://schemas.microsoft.com/office/drawing/2014/main" id="{A1C083B7-2D7D-442A-AB5B-41BE4C2E5206}"/>
              </a:ext>
            </a:extLst>
          </p:cNvPr>
          <p:cNvSpPr/>
          <p:nvPr/>
        </p:nvSpPr>
        <p:spPr>
          <a:xfrm>
            <a:off x="762407" y="1016701"/>
            <a:ext cx="10760867" cy="1296637"/>
          </a:xfrm>
          <a:prstGeom prst="rect">
            <a:avLst/>
          </a:prstGeom>
        </p:spPr>
        <p:txBody>
          <a:bodyPr wrap="square">
            <a:spAutoFit/>
          </a:bodyPr>
          <a:lstStyle/>
          <a:p>
            <a:pPr indent="457200">
              <a:lnSpc>
                <a:spcPct val="150000"/>
              </a:lnSpc>
            </a:pPr>
            <a:r>
              <a:rPr lang="zh-CN" altLang="en-US"/>
              <a:t>只使用正例训练是可行的，以</a:t>
            </a:r>
            <a:r>
              <a:rPr lang="en-US" altLang="zh-CN"/>
              <a:t>BYOL</a:t>
            </a:r>
            <a:r>
              <a:rPr lang="zh-CN" altLang="en-US"/>
              <a:t>模型为代表。下分枝只是对</a:t>
            </a:r>
            <a:r>
              <a:rPr lang="en-US" altLang="zh-CN"/>
              <a:t>Aug2</a:t>
            </a:r>
            <a:r>
              <a:rPr lang="zh-CN" altLang="en-US"/>
              <a:t>中的正例进行投影，它的优化目标要求</a:t>
            </a:r>
            <a:r>
              <a:rPr lang="en-US" altLang="zh-CN"/>
              <a:t>Online</a:t>
            </a:r>
            <a:r>
              <a:rPr lang="zh-CN" altLang="en-US"/>
              <a:t>部分的正例，在表示空间中向</a:t>
            </a:r>
            <a:r>
              <a:rPr lang="en-US" altLang="zh-CN"/>
              <a:t>Target</a:t>
            </a:r>
            <a:r>
              <a:rPr lang="zh-CN" altLang="en-US"/>
              <a:t>侧对应的正例靠近，也即拉近两组图像增强正例之间的距离。</a:t>
            </a:r>
          </a:p>
        </p:txBody>
      </p:sp>
      <p:pic>
        <p:nvPicPr>
          <p:cNvPr id="4" name="图片 3">
            <a:extLst>
              <a:ext uri="{FF2B5EF4-FFF2-40B4-BE49-F238E27FC236}">
                <a16:creationId xmlns:a16="http://schemas.microsoft.com/office/drawing/2014/main" id="{F02B666C-EA83-4BCA-80BE-661F5758DD1C}"/>
              </a:ext>
            </a:extLst>
          </p:cNvPr>
          <p:cNvPicPr>
            <a:picLocks noChangeAspect="1"/>
          </p:cNvPicPr>
          <p:nvPr/>
        </p:nvPicPr>
        <p:blipFill>
          <a:blip r:embed="rId3"/>
          <a:stretch>
            <a:fillRect/>
          </a:stretch>
        </p:blipFill>
        <p:spPr>
          <a:xfrm>
            <a:off x="2515047" y="2784144"/>
            <a:ext cx="7161905" cy="3371429"/>
          </a:xfrm>
          <a:prstGeom prst="rect">
            <a:avLst/>
          </a:prstGeom>
        </p:spPr>
      </p:pic>
      <p:sp>
        <p:nvSpPr>
          <p:cNvPr id="5" name="灯片编号占位符 4">
            <a:extLst>
              <a:ext uri="{FF2B5EF4-FFF2-40B4-BE49-F238E27FC236}">
                <a16:creationId xmlns:a16="http://schemas.microsoft.com/office/drawing/2014/main" id="{8D464D54-C99A-43D3-90DB-E35766726390}"/>
              </a:ext>
            </a:extLst>
          </p:cNvPr>
          <p:cNvSpPr>
            <a:spLocks noGrp="1"/>
          </p:cNvSpPr>
          <p:nvPr>
            <p:ph type="sldNum" sz="quarter" idx="12"/>
          </p:nvPr>
        </p:nvSpPr>
        <p:spPr/>
        <p:txBody>
          <a:bodyPr/>
          <a:lstStyle/>
          <a:p>
            <a:fld id="{2B55EA8C-D11E-460A-B3EA-929F000B21EE}" type="slidenum">
              <a:rPr lang="zh-CN" altLang="en-US" smtClean="0"/>
              <a:pPr/>
              <a:t>37</a:t>
            </a:fld>
            <a:r>
              <a:rPr lang="en-US" altLang="zh-CN"/>
              <a:t>/56</a:t>
            </a:r>
            <a:endParaRPr lang="zh-CN" altLang="en-US"/>
          </a:p>
        </p:txBody>
      </p:sp>
    </p:spTree>
    <p:extLst>
      <p:ext uri="{BB962C8B-B14F-4D97-AF65-F5344CB8AC3E}">
        <p14:creationId xmlns:p14="http://schemas.microsoft.com/office/powerpoint/2010/main" val="299829977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A1C083B7-2D7D-442A-AB5B-41BE4C2E5206}"/>
              </a:ext>
            </a:extLst>
          </p:cNvPr>
          <p:cNvSpPr/>
          <p:nvPr/>
        </p:nvSpPr>
        <p:spPr>
          <a:xfrm>
            <a:off x="762407" y="1016701"/>
            <a:ext cx="10760867" cy="1712135"/>
          </a:xfrm>
          <a:prstGeom prst="rect">
            <a:avLst/>
          </a:prstGeom>
        </p:spPr>
        <p:txBody>
          <a:bodyPr wrap="square">
            <a:spAutoFit/>
          </a:bodyPr>
          <a:lstStyle/>
          <a:p>
            <a:pPr indent="457200">
              <a:lnSpc>
                <a:spcPct val="150000"/>
              </a:lnSpc>
            </a:pPr>
            <a:r>
              <a:rPr lang="zh-CN" altLang="en-US"/>
              <a:t>只使用正例训练是可行的，以</a:t>
            </a:r>
            <a:r>
              <a:rPr lang="en-US" altLang="zh-CN"/>
              <a:t>BYOL</a:t>
            </a:r>
            <a:r>
              <a:rPr lang="zh-CN" altLang="en-US"/>
              <a:t>模型为代表。下分枝只是对</a:t>
            </a:r>
            <a:r>
              <a:rPr lang="en-US" altLang="zh-CN"/>
              <a:t>Aug2</a:t>
            </a:r>
            <a:r>
              <a:rPr lang="zh-CN" altLang="en-US"/>
              <a:t>中的正例进行投影，它的优化目标要求</a:t>
            </a:r>
            <a:r>
              <a:rPr lang="en-US" altLang="zh-CN"/>
              <a:t>Online</a:t>
            </a:r>
            <a:r>
              <a:rPr lang="zh-CN" altLang="en-US"/>
              <a:t>部分的正例，在表示空间中向</a:t>
            </a:r>
            <a:r>
              <a:rPr lang="en-US" altLang="zh-CN"/>
              <a:t>Target</a:t>
            </a:r>
            <a:r>
              <a:rPr lang="zh-CN" altLang="en-US"/>
              <a:t>侧对应的正例靠近，也即拉近两组图像增强正例之间的距离。</a:t>
            </a:r>
            <a:endParaRPr lang="en-US" altLang="zh-CN"/>
          </a:p>
          <a:p>
            <a:pPr indent="457200">
              <a:lnSpc>
                <a:spcPct val="150000"/>
              </a:lnSpc>
            </a:pPr>
            <a:r>
              <a:rPr lang="zh-CN" altLang="en-US"/>
              <a:t>对应</a:t>
            </a:r>
            <a:r>
              <a:rPr lang="en-US" altLang="zh-CN"/>
              <a:t>Loss </a:t>
            </a:r>
            <a:r>
              <a:rPr lang="zh-CN" altLang="en-US"/>
              <a:t>函数为：</a:t>
            </a:r>
          </a:p>
        </p:txBody>
      </p:sp>
      <p:pic>
        <p:nvPicPr>
          <p:cNvPr id="5" name="图片 4">
            <a:extLst>
              <a:ext uri="{FF2B5EF4-FFF2-40B4-BE49-F238E27FC236}">
                <a16:creationId xmlns:a16="http://schemas.microsoft.com/office/drawing/2014/main" id="{B5791E52-339C-4C34-A6A8-5698627FC7A1}"/>
              </a:ext>
            </a:extLst>
          </p:cNvPr>
          <p:cNvPicPr>
            <a:picLocks noChangeAspect="1"/>
          </p:cNvPicPr>
          <p:nvPr/>
        </p:nvPicPr>
        <p:blipFill>
          <a:blip r:embed="rId3"/>
          <a:stretch>
            <a:fillRect/>
          </a:stretch>
        </p:blipFill>
        <p:spPr>
          <a:xfrm>
            <a:off x="3802189" y="3316753"/>
            <a:ext cx="4446867" cy="394481"/>
          </a:xfrm>
          <a:prstGeom prst="rect">
            <a:avLst/>
          </a:prstGeom>
        </p:spPr>
      </p:pic>
      <p:sp>
        <p:nvSpPr>
          <p:cNvPr id="7" name="矩形 6">
            <a:extLst>
              <a:ext uri="{FF2B5EF4-FFF2-40B4-BE49-F238E27FC236}">
                <a16:creationId xmlns:a16="http://schemas.microsoft.com/office/drawing/2014/main" id="{1E6A13B1-7438-49B1-82EA-C917FA69F7C4}"/>
              </a:ext>
            </a:extLst>
          </p:cNvPr>
          <p:cNvSpPr/>
          <p:nvPr/>
        </p:nvSpPr>
        <p:spPr>
          <a:xfrm>
            <a:off x="891525" y="4129165"/>
            <a:ext cx="10502630" cy="881139"/>
          </a:xfrm>
          <a:prstGeom prst="rect">
            <a:avLst/>
          </a:prstGeom>
        </p:spPr>
        <p:txBody>
          <a:bodyPr wrap="square">
            <a:spAutoFit/>
          </a:bodyPr>
          <a:lstStyle/>
          <a:p>
            <a:pPr indent="457200">
              <a:lnSpc>
                <a:spcPct val="150000"/>
              </a:lnSpc>
            </a:pPr>
            <a:r>
              <a:rPr lang="zh-CN" altLang="en-US"/>
              <a:t>Cosine相似性的一个变体，它的最小值对应两个表示向量的Cosine最大值，也即优化目标是在单位超球面上，正例之间的距离越近越好。</a:t>
            </a:r>
          </a:p>
        </p:txBody>
      </p:sp>
      <p:pic>
        <p:nvPicPr>
          <p:cNvPr id="8" name="图片 7">
            <a:extLst>
              <a:ext uri="{FF2B5EF4-FFF2-40B4-BE49-F238E27FC236}">
                <a16:creationId xmlns:a16="http://schemas.microsoft.com/office/drawing/2014/main" id="{712C0B82-7AE8-47C9-80DF-D4FBD59C91A1}"/>
              </a:ext>
            </a:extLst>
          </p:cNvPr>
          <p:cNvPicPr>
            <a:picLocks noChangeAspect="1"/>
          </p:cNvPicPr>
          <p:nvPr/>
        </p:nvPicPr>
        <p:blipFill>
          <a:blip r:embed="rId4"/>
          <a:stretch>
            <a:fillRect/>
          </a:stretch>
        </p:blipFill>
        <p:spPr>
          <a:xfrm>
            <a:off x="4869183" y="5627862"/>
            <a:ext cx="2081005" cy="426873"/>
          </a:xfrm>
          <a:prstGeom prst="rect">
            <a:avLst/>
          </a:prstGeom>
        </p:spPr>
      </p:pic>
      <p:sp>
        <p:nvSpPr>
          <p:cNvPr id="9" name="矩形 8">
            <a:extLst>
              <a:ext uri="{FF2B5EF4-FFF2-40B4-BE49-F238E27FC236}">
                <a16:creationId xmlns:a16="http://schemas.microsoft.com/office/drawing/2014/main" id="{9BE20D03-849F-4B19-A383-7271EC6E83BC}"/>
              </a:ext>
            </a:extLst>
          </p:cNvPr>
          <p:cNvSpPr/>
          <p:nvPr/>
        </p:nvSpPr>
        <p:spPr>
          <a:xfrm>
            <a:off x="7708638" y="6214509"/>
            <a:ext cx="2262158" cy="369332"/>
          </a:xfrm>
          <a:prstGeom prst="rect">
            <a:avLst/>
          </a:prstGeom>
        </p:spPr>
        <p:txBody>
          <a:bodyPr wrap="none">
            <a:spAutoFit/>
          </a:bodyPr>
          <a:lstStyle/>
          <a:p>
            <a:r>
              <a:rPr lang="zh-CN" altLang="en-US"/>
              <a:t>调换位置，两次损失</a:t>
            </a:r>
          </a:p>
        </p:txBody>
      </p:sp>
      <p:cxnSp>
        <p:nvCxnSpPr>
          <p:cNvPr id="10" name="直接箭头连接符 9">
            <a:extLst>
              <a:ext uri="{FF2B5EF4-FFF2-40B4-BE49-F238E27FC236}">
                <a16:creationId xmlns:a16="http://schemas.microsoft.com/office/drawing/2014/main" id="{38D9459C-93BA-4222-B3B4-603E48CB5EDF}"/>
              </a:ext>
            </a:extLst>
          </p:cNvPr>
          <p:cNvCxnSpPr>
            <a:cxnSpLocks/>
          </p:cNvCxnSpPr>
          <p:nvPr/>
        </p:nvCxnSpPr>
        <p:spPr>
          <a:xfrm flipH="1" flipV="1">
            <a:off x="6897349" y="5982511"/>
            <a:ext cx="856993" cy="42812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矩形 11">
            <a:extLst>
              <a:ext uri="{FF2B5EF4-FFF2-40B4-BE49-F238E27FC236}">
                <a16:creationId xmlns:a16="http://schemas.microsoft.com/office/drawing/2014/main" id="{3A80D12B-CC9D-4F14-9CE9-FA85171DDC00}"/>
              </a:ext>
            </a:extLst>
          </p:cNvPr>
          <p:cNvSpPr/>
          <p:nvPr/>
        </p:nvSpPr>
        <p:spPr>
          <a:xfrm>
            <a:off x="283038" y="219313"/>
            <a:ext cx="9212778" cy="584775"/>
          </a:xfrm>
          <a:prstGeom prst="rect">
            <a:avLst/>
          </a:prstGeom>
        </p:spPr>
        <p:txBody>
          <a:bodyPr wrap="none">
            <a:spAutoFit/>
          </a:bodyPr>
          <a:lstStyle/>
          <a:p>
            <a:r>
              <a:rPr lang="zh-CN" altLang="en-US" sz="3200">
                <a:latin typeface="Times New Roman" panose="02020603050405020304" pitchFamily="18" charset="0"/>
                <a:cs typeface="Times New Roman" panose="02020603050405020304" pitchFamily="18" charset="0"/>
              </a:rPr>
              <a:t>主力对比学习模型</a:t>
            </a:r>
            <a:r>
              <a:rPr lang="en-US" altLang="zh-CN" sz="3200">
                <a:latin typeface="Times New Roman" panose="02020603050405020304" pitchFamily="18" charset="0"/>
                <a:cs typeface="Times New Roman" panose="02020603050405020304" pitchFamily="18" charset="0"/>
              </a:rPr>
              <a:t>    BYOL:</a:t>
            </a:r>
            <a:r>
              <a:rPr lang="zh-CN" altLang="en-US" sz="3200">
                <a:latin typeface="Times New Roman" panose="02020603050405020304" pitchFamily="18" charset="0"/>
                <a:cs typeface="Times New Roman" panose="02020603050405020304" pitchFamily="18" charset="0"/>
              </a:rPr>
              <a:t>非对称结构，防止坍塌</a:t>
            </a:r>
          </a:p>
        </p:txBody>
      </p:sp>
      <p:sp>
        <p:nvSpPr>
          <p:cNvPr id="15" name="灯片编号占位符 14">
            <a:extLst>
              <a:ext uri="{FF2B5EF4-FFF2-40B4-BE49-F238E27FC236}">
                <a16:creationId xmlns:a16="http://schemas.microsoft.com/office/drawing/2014/main" id="{2B04F3FF-C913-4E6E-8137-5E9EFA5AA0E1}"/>
              </a:ext>
            </a:extLst>
          </p:cNvPr>
          <p:cNvSpPr>
            <a:spLocks noGrp="1"/>
          </p:cNvSpPr>
          <p:nvPr>
            <p:ph type="sldNum" sz="quarter" idx="12"/>
          </p:nvPr>
        </p:nvSpPr>
        <p:spPr/>
        <p:txBody>
          <a:bodyPr/>
          <a:lstStyle/>
          <a:p>
            <a:fld id="{2B55EA8C-D11E-460A-B3EA-929F000B21EE}" type="slidenum">
              <a:rPr lang="zh-CN" altLang="en-US" smtClean="0"/>
              <a:pPr/>
              <a:t>38</a:t>
            </a:fld>
            <a:r>
              <a:rPr lang="en-US" altLang="zh-CN"/>
              <a:t>/56</a:t>
            </a:r>
            <a:endParaRPr lang="zh-CN" altLang="en-US"/>
          </a:p>
        </p:txBody>
      </p:sp>
    </p:spTree>
    <p:extLst>
      <p:ext uri="{BB962C8B-B14F-4D97-AF65-F5344CB8AC3E}">
        <p14:creationId xmlns:p14="http://schemas.microsoft.com/office/powerpoint/2010/main" val="79966858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A1C083B7-2D7D-442A-AB5B-41BE4C2E5206}"/>
              </a:ext>
            </a:extLst>
          </p:cNvPr>
          <p:cNvSpPr/>
          <p:nvPr/>
        </p:nvSpPr>
        <p:spPr>
          <a:xfrm>
            <a:off x="762407" y="1016701"/>
            <a:ext cx="10760867" cy="1296637"/>
          </a:xfrm>
          <a:prstGeom prst="rect">
            <a:avLst/>
          </a:prstGeom>
        </p:spPr>
        <p:txBody>
          <a:bodyPr wrap="square">
            <a:spAutoFit/>
          </a:bodyPr>
          <a:lstStyle/>
          <a:p>
            <a:pPr indent="457200">
              <a:lnSpc>
                <a:spcPct val="150000"/>
              </a:lnSpc>
            </a:pPr>
            <a:r>
              <a:rPr lang="zh-CN" altLang="en-US"/>
              <a:t>同样只使用正例训练，</a:t>
            </a:r>
            <a:r>
              <a:rPr lang="en-US" altLang="zh-CN">
                <a:latin typeface="Times New Roman" panose="02020603050405020304" pitchFamily="18" charset="0"/>
                <a:cs typeface="Times New Roman" panose="02020603050405020304" pitchFamily="18" charset="0"/>
              </a:rPr>
              <a:t>Barlow Twins</a:t>
            </a:r>
            <a:r>
              <a:rPr lang="zh-CN" altLang="en-US">
                <a:latin typeface="Times New Roman" panose="02020603050405020304" pitchFamily="18" charset="0"/>
                <a:cs typeface="Times New Roman" panose="02020603050405020304" pitchFamily="18" charset="0"/>
              </a:rPr>
              <a:t>既没有负例，也没有非对称结构，通过改进损失函数防止坍塌</a:t>
            </a:r>
            <a:r>
              <a:rPr lang="zh-CN" altLang="en-US"/>
              <a:t>。顺着</a:t>
            </a:r>
            <a:r>
              <a:rPr lang="en-US" altLang="zh-CN"/>
              <a:t>Batch</a:t>
            </a:r>
            <a:r>
              <a:rPr lang="zh-CN" altLang="en-US"/>
              <a:t>维，对</a:t>
            </a:r>
            <a:r>
              <a:rPr lang="en-US" altLang="zh-CN"/>
              <a:t>Aug1</a:t>
            </a:r>
            <a:r>
              <a:rPr lang="zh-CN" altLang="en-US"/>
              <a:t>和</a:t>
            </a:r>
            <a:r>
              <a:rPr lang="en-US" altLang="zh-CN"/>
              <a:t>Aug2</a:t>
            </a:r>
            <a:r>
              <a:rPr lang="zh-CN" altLang="en-US"/>
              <a:t>两个正例表示矩阵做矩阵乘法，求出两者的互相关性矩阵（</a:t>
            </a:r>
            <a:r>
              <a:rPr lang="en-US" altLang="zh-CN"/>
              <a:t>cross-correlation matrix</a:t>
            </a:r>
            <a:r>
              <a:rPr lang="zh-CN" altLang="en-US"/>
              <a:t>）</a:t>
            </a:r>
          </a:p>
        </p:txBody>
      </p:sp>
      <p:sp>
        <p:nvSpPr>
          <p:cNvPr id="12" name="矩形 11">
            <a:extLst>
              <a:ext uri="{FF2B5EF4-FFF2-40B4-BE49-F238E27FC236}">
                <a16:creationId xmlns:a16="http://schemas.microsoft.com/office/drawing/2014/main" id="{3A80D12B-CC9D-4F14-9CE9-FA85171DDC00}"/>
              </a:ext>
            </a:extLst>
          </p:cNvPr>
          <p:cNvSpPr/>
          <p:nvPr/>
        </p:nvSpPr>
        <p:spPr>
          <a:xfrm>
            <a:off x="301738" y="219313"/>
            <a:ext cx="8036944" cy="584775"/>
          </a:xfrm>
          <a:prstGeom prst="rect">
            <a:avLst/>
          </a:prstGeom>
        </p:spPr>
        <p:txBody>
          <a:bodyPr wrap="none">
            <a:spAutoFit/>
          </a:bodyPr>
          <a:lstStyle/>
          <a:p>
            <a:r>
              <a:rPr lang="zh-CN" altLang="en-US" sz="3200">
                <a:latin typeface="Times New Roman" panose="02020603050405020304" pitchFamily="18" charset="0"/>
                <a:cs typeface="Times New Roman" panose="02020603050405020304" pitchFamily="18" charset="0"/>
              </a:rPr>
              <a:t>主力对比学习模型</a:t>
            </a:r>
            <a:r>
              <a:rPr lang="en-US" altLang="zh-CN" sz="3200">
                <a:latin typeface="Times New Roman" panose="02020603050405020304" pitchFamily="18" charset="0"/>
                <a:cs typeface="Times New Roman" panose="02020603050405020304" pitchFamily="18" charset="0"/>
              </a:rPr>
              <a:t>    Barlow Twins: </a:t>
            </a:r>
            <a:r>
              <a:rPr lang="zh-CN" altLang="en-US" sz="3200">
                <a:latin typeface="Times New Roman" panose="02020603050405020304" pitchFamily="18" charset="0"/>
                <a:cs typeface="Times New Roman" panose="02020603050405020304" pitchFamily="18" charset="0"/>
              </a:rPr>
              <a:t>冗余消除</a:t>
            </a:r>
          </a:p>
        </p:txBody>
      </p:sp>
      <p:pic>
        <p:nvPicPr>
          <p:cNvPr id="27" name="图片 26">
            <a:extLst>
              <a:ext uri="{FF2B5EF4-FFF2-40B4-BE49-F238E27FC236}">
                <a16:creationId xmlns:a16="http://schemas.microsoft.com/office/drawing/2014/main" id="{E1D0396F-E2BA-4654-AB9C-0E58382483DA}"/>
              </a:ext>
            </a:extLst>
          </p:cNvPr>
          <p:cNvPicPr>
            <a:picLocks noChangeAspect="1"/>
          </p:cNvPicPr>
          <p:nvPr/>
        </p:nvPicPr>
        <p:blipFill>
          <a:blip r:embed="rId3"/>
          <a:stretch>
            <a:fillRect/>
          </a:stretch>
        </p:blipFill>
        <p:spPr>
          <a:xfrm>
            <a:off x="2557126" y="2450681"/>
            <a:ext cx="7171428" cy="3571429"/>
          </a:xfrm>
          <a:prstGeom prst="rect">
            <a:avLst/>
          </a:prstGeom>
        </p:spPr>
      </p:pic>
      <p:sp>
        <p:nvSpPr>
          <p:cNvPr id="28" name="矩形 27">
            <a:extLst>
              <a:ext uri="{FF2B5EF4-FFF2-40B4-BE49-F238E27FC236}">
                <a16:creationId xmlns:a16="http://schemas.microsoft.com/office/drawing/2014/main" id="{9A40BDFE-8B65-4B8A-BC71-716F23E7EAD6}"/>
              </a:ext>
            </a:extLst>
          </p:cNvPr>
          <p:cNvSpPr/>
          <p:nvPr/>
        </p:nvSpPr>
        <p:spPr>
          <a:xfrm>
            <a:off x="8569936" y="2266015"/>
            <a:ext cx="1569660" cy="369332"/>
          </a:xfrm>
          <a:prstGeom prst="rect">
            <a:avLst/>
          </a:prstGeom>
        </p:spPr>
        <p:txBody>
          <a:bodyPr wrap="none">
            <a:spAutoFit/>
          </a:bodyPr>
          <a:lstStyle/>
          <a:p>
            <a:r>
              <a:rPr lang="zh-CN" altLang="en-US"/>
              <a:t>互相关性矩阵</a:t>
            </a:r>
          </a:p>
        </p:txBody>
      </p:sp>
      <p:cxnSp>
        <p:nvCxnSpPr>
          <p:cNvPr id="30" name="直接箭头连接符 29">
            <a:extLst>
              <a:ext uri="{FF2B5EF4-FFF2-40B4-BE49-F238E27FC236}">
                <a16:creationId xmlns:a16="http://schemas.microsoft.com/office/drawing/2014/main" id="{D0143EF1-D5B9-415C-92A1-02695193E97F}"/>
              </a:ext>
            </a:extLst>
          </p:cNvPr>
          <p:cNvCxnSpPr/>
          <p:nvPr/>
        </p:nvCxnSpPr>
        <p:spPr>
          <a:xfrm flipH="1">
            <a:off x="8219872" y="2666554"/>
            <a:ext cx="593388" cy="84513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1" name="灯片编号占位符 30">
            <a:extLst>
              <a:ext uri="{FF2B5EF4-FFF2-40B4-BE49-F238E27FC236}">
                <a16:creationId xmlns:a16="http://schemas.microsoft.com/office/drawing/2014/main" id="{99E68565-159E-4999-B12F-087C90835803}"/>
              </a:ext>
            </a:extLst>
          </p:cNvPr>
          <p:cNvSpPr>
            <a:spLocks noGrp="1"/>
          </p:cNvSpPr>
          <p:nvPr>
            <p:ph type="sldNum" sz="quarter" idx="12"/>
          </p:nvPr>
        </p:nvSpPr>
        <p:spPr/>
        <p:txBody>
          <a:bodyPr/>
          <a:lstStyle/>
          <a:p>
            <a:fld id="{2B55EA8C-D11E-460A-B3EA-929F000B21EE}" type="slidenum">
              <a:rPr lang="zh-CN" altLang="en-US" smtClean="0"/>
              <a:pPr/>
              <a:t>39</a:t>
            </a:fld>
            <a:r>
              <a:rPr lang="en-US" altLang="zh-CN"/>
              <a:t>/56</a:t>
            </a:r>
            <a:endParaRPr lang="zh-CN" altLang="en-US"/>
          </a:p>
        </p:txBody>
      </p:sp>
    </p:spTree>
    <p:extLst>
      <p:ext uri="{BB962C8B-B14F-4D97-AF65-F5344CB8AC3E}">
        <p14:creationId xmlns:p14="http://schemas.microsoft.com/office/powerpoint/2010/main" val="5432729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02289D28-451F-453C-8212-4FEA9E7F4576}"/>
              </a:ext>
            </a:extLst>
          </p:cNvPr>
          <p:cNvSpPr/>
          <p:nvPr/>
        </p:nvSpPr>
        <p:spPr>
          <a:xfrm>
            <a:off x="283038" y="219313"/>
            <a:ext cx="5575565" cy="584775"/>
          </a:xfrm>
          <a:prstGeom prst="rect">
            <a:avLst/>
          </a:prstGeom>
        </p:spPr>
        <p:txBody>
          <a:bodyPr wrap="none">
            <a:spAutoFit/>
          </a:bodyPr>
          <a:lstStyle/>
          <a:p>
            <a:r>
              <a:rPr lang="zh-CN" altLang="en-US" sz="3200">
                <a:latin typeface="Times New Roman" panose="02020603050405020304" pitchFamily="18" charset="0"/>
                <a:cs typeface="Times New Roman" panose="02020603050405020304" pitchFamily="18" charset="0"/>
              </a:rPr>
              <a:t>对比学习</a:t>
            </a:r>
            <a:r>
              <a:rPr lang="en-US" altLang="zh-CN" sz="3200">
                <a:latin typeface="Times New Roman" panose="02020603050405020304" pitchFamily="18" charset="0"/>
                <a:cs typeface="Times New Roman" panose="02020603050405020304" pitchFamily="18" charset="0"/>
              </a:rPr>
              <a:t>(Contrastive Learning)</a:t>
            </a:r>
            <a:endParaRPr lang="zh-CN" altLang="en-US" sz="3200">
              <a:latin typeface="Times New Roman" panose="02020603050405020304" pitchFamily="18" charset="0"/>
              <a:cs typeface="Times New Roman" panose="02020603050405020304" pitchFamily="18" charset="0"/>
            </a:endParaRPr>
          </a:p>
        </p:txBody>
      </p:sp>
      <p:sp>
        <p:nvSpPr>
          <p:cNvPr id="9" name="矩形 8">
            <a:extLst>
              <a:ext uri="{FF2B5EF4-FFF2-40B4-BE49-F238E27FC236}">
                <a16:creationId xmlns:a16="http://schemas.microsoft.com/office/drawing/2014/main" id="{266656D4-2654-41B4-AA5A-D500C16E2A05}"/>
              </a:ext>
            </a:extLst>
          </p:cNvPr>
          <p:cNvSpPr/>
          <p:nvPr/>
        </p:nvSpPr>
        <p:spPr>
          <a:xfrm>
            <a:off x="665061" y="1122538"/>
            <a:ext cx="10621775" cy="1430263"/>
          </a:xfrm>
          <a:prstGeom prst="rect">
            <a:avLst/>
          </a:prstGeom>
        </p:spPr>
        <p:txBody>
          <a:bodyPr wrap="square">
            <a:spAutoFit/>
          </a:bodyPr>
          <a:lstStyle/>
          <a:p>
            <a:pPr indent="457200">
              <a:lnSpc>
                <a:spcPct val="150000"/>
              </a:lnSpc>
            </a:pPr>
            <a:r>
              <a:rPr lang="zh-CN" altLang="en-US" sz="2000">
                <a:solidFill>
                  <a:srgbClr val="121212"/>
                </a:solidFill>
                <a:latin typeface="-apple-system"/>
              </a:rPr>
              <a:t>对比式学习着重于学习同类实例之间的共同特征，指导原则是：通过自动构造相似实例和不相似实例，要求习得一个表示学习模型，通过这个模型，使得相似的实例在投影空间中比较接近，而不相似的实例在投影空间中距离比较远。</a:t>
            </a:r>
          </a:p>
        </p:txBody>
      </p:sp>
      <p:pic>
        <p:nvPicPr>
          <p:cNvPr id="13" name="图片 12">
            <a:extLst>
              <a:ext uri="{FF2B5EF4-FFF2-40B4-BE49-F238E27FC236}">
                <a16:creationId xmlns:a16="http://schemas.microsoft.com/office/drawing/2014/main" id="{35B87131-BCF0-41DE-A846-57D9ACB2B5C8}"/>
              </a:ext>
            </a:extLst>
          </p:cNvPr>
          <p:cNvPicPr>
            <a:picLocks noChangeAspect="1"/>
          </p:cNvPicPr>
          <p:nvPr/>
        </p:nvPicPr>
        <p:blipFill>
          <a:blip r:embed="rId3"/>
          <a:stretch>
            <a:fillRect/>
          </a:stretch>
        </p:blipFill>
        <p:spPr>
          <a:xfrm>
            <a:off x="6948727" y="2683839"/>
            <a:ext cx="3316519" cy="3554476"/>
          </a:xfrm>
          <a:prstGeom prst="rect">
            <a:avLst/>
          </a:prstGeom>
        </p:spPr>
      </p:pic>
      <p:pic>
        <p:nvPicPr>
          <p:cNvPr id="1028" name="Picture 4" descr="https://pic2.zhimg.com/80/v2-db3c4432db10f18fbb9a73405de5ba35_720w.jpg">
            <a:extLst>
              <a:ext uri="{FF2B5EF4-FFF2-40B4-BE49-F238E27FC236}">
                <a16:creationId xmlns:a16="http://schemas.microsoft.com/office/drawing/2014/main" id="{A8B7AF1D-93B1-42F3-BBE2-6AE7A024626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39495"/>
          <a:stretch/>
        </p:blipFill>
        <p:spPr bwMode="auto">
          <a:xfrm>
            <a:off x="1865617" y="2932999"/>
            <a:ext cx="3316519" cy="3151801"/>
          </a:xfrm>
          <a:prstGeom prst="rect">
            <a:avLst/>
          </a:prstGeom>
          <a:noFill/>
          <a:extLst>
            <a:ext uri="{909E8E84-426E-40DD-AFC4-6F175D3DCCD1}">
              <a14:hiddenFill xmlns:a14="http://schemas.microsoft.com/office/drawing/2010/main">
                <a:solidFill>
                  <a:srgbClr val="FFFFFF"/>
                </a:solidFill>
              </a14:hiddenFill>
            </a:ext>
          </a:extLst>
        </p:spPr>
      </p:pic>
      <p:sp>
        <p:nvSpPr>
          <p:cNvPr id="17" name="灯片编号占位符 16">
            <a:extLst>
              <a:ext uri="{FF2B5EF4-FFF2-40B4-BE49-F238E27FC236}">
                <a16:creationId xmlns:a16="http://schemas.microsoft.com/office/drawing/2014/main" id="{3B456CD1-90E2-4F02-952C-ABE2B158173A}"/>
              </a:ext>
            </a:extLst>
          </p:cNvPr>
          <p:cNvSpPr>
            <a:spLocks noGrp="1"/>
          </p:cNvSpPr>
          <p:nvPr>
            <p:ph type="sldNum" sz="quarter" idx="12"/>
          </p:nvPr>
        </p:nvSpPr>
        <p:spPr/>
        <p:txBody>
          <a:bodyPr/>
          <a:lstStyle/>
          <a:p>
            <a:fld id="{2B55EA8C-D11E-460A-B3EA-929F000B21EE}" type="slidenum">
              <a:rPr lang="zh-CN" altLang="en-US" smtClean="0"/>
              <a:pPr/>
              <a:t>4</a:t>
            </a:fld>
            <a:r>
              <a:rPr lang="en-US" altLang="zh-CN"/>
              <a:t>/56</a:t>
            </a:r>
            <a:endParaRPr lang="zh-CN" altLang="en-US"/>
          </a:p>
        </p:txBody>
      </p:sp>
    </p:spTree>
    <p:extLst>
      <p:ext uri="{BB962C8B-B14F-4D97-AF65-F5344CB8AC3E}">
        <p14:creationId xmlns:p14="http://schemas.microsoft.com/office/powerpoint/2010/main" val="303885781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A1C083B7-2D7D-442A-AB5B-41BE4C2E5206}"/>
              </a:ext>
            </a:extLst>
          </p:cNvPr>
          <p:cNvSpPr/>
          <p:nvPr/>
        </p:nvSpPr>
        <p:spPr>
          <a:xfrm>
            <a:off x="762407" y="1016701"/>
            <a:ext cx="10760867" cy="1296637"/>
          </a:xfrm>
          <a:prstGeom prst="rect">
            <a:avLst/>
          </a:prstGeom>
        </p:spPr>
        <p:txBody>
          <a:bodyPr wrap="square">
            <a:spAutoFit/>
          </a:bodyPr>
          <a:lstStyle/>
          <a:p>
            <a:pPr indent="457200">
              <a:lnSpc>
                <a:spcPct val="150000"/>
              </a:lnSpc>
            </a:pPr>
            <a:r>
              <a:rPr lang="zh-CN" altLang="en-US"/>
              <a:t>同样只使用正例训练，</a:t>
            </a:r>
            <a:r>
              <a:rPr lang="en-US" altLang="zh-CN">
                <a:latin typeface="Times New Roman" panose="02020603050405020304" pitchFamily="18" charset="0"/>
                <a:cs typeface="Times New Roman" panose="02020603050405020304" pitchFamily="18" charset="0"/>
              </a:rPr>
              <a:t>Barlow Twins</a:t>
            </a:r>
            <a:r>
              <a:rPr lang="zh-CN" altLang="en-US">
                <a:latin typeface="Times New Roman" panose="02020603050405020304" pitchFamily="18" charset="0"/>
                <a:cs typeface="Times New Roman" panose="02020603050405020304" pitchFamily="18" charset="0"/>
              </a:rPr>
              <a:t>既没有负例，也没有非对称结构，通过改进损失函数防止坍塌</a:t>
            </a:r>
            <a:r>
              <a:rPr lang="zh-CN" altLang="en-US"/>
              <a:t>。顺着</a:t>
            </a:r>
            <a:r>
              <a:rPr lang="en-US" altLang="zh-CN"/>
              <a:t>Batch</a:t>
            </a:r>
            <a:r>
              <a:rPr lang="zh-CN" altLang="en-US"/>
              <a:t>维，对</a:t>
            </a:r>
            <a:r>
              <a:rPr lang="en-US" altLang="zh-CN"/>
              <a:t>Aug1</a:t>
            </a:r>
            <a:r>
              <a:rPr lang="zh-CN" altLang="en-US"/>
              <a:t>和</a:t>
            </a:r>
            <a:r>
              <a:rPr lang="en-US" altLang="zh-CN"/>
              <a:t>Aug2</a:t>
            </a:r>
            <a:r>
              <a:rPr lang="zh-CN" altLang="en-US"/>
              <a:t>两个正例表示矩阵做矩阵乘法，求出两者的互相关性矩阵（</a:t>
            </a:r>
            <a:r>
              <a:rPr lang="en-US" altLang="zh-CN"/>
              <a:t>cross-correlation matrix</a:t>
            </a:r>
            <a:r>
              <a:rPr lang="zh-CN" altLang="en-US"/>
              <a:t>）</a:t>
            </a:r>
          </a:p>
        </p:txBody>
      </p:sp>
      <p:sp>
        <p:nvSpPr>
          <p:cNvPr id="12" name="矩形 11">
            <a:extLst>
              <a:ext uri="{FF2B5EF4-FFF2-40B4-BE49-F238E27FC236}">
                <a16:creationId xmlns:a16="http://schemas.microsoft.com/office/drawing/2014/main" id="{3A80D12B-CC9D-4F14-9CE9-FA85171DDC00}"/>
              </a:ext>
            </a:extLst>
          </p:cNvPr>
          <p:cNvSpPr/>
          <p:nvPr/>
        </p:nvSpPr>
        <p:spPr>
          <a:xfrm>
            <a:off x="269843" y="219313"/>
            <a:ext cx="8036944" cy="584775"/>
          </a:xfrm>
          <a:prstGeom prst="rect">
            <a:avLst/>
          </a:prstGeom>
        </p:spPr>
        <p:txBody>
          <a:bodyPr wrap="none">
            <a:spAutoFit/>
          </a:bodyPr>
          <a:lstStyle/>
          <a:p>
            <a:r>
              <a:rPr lang="zh-CN" altLang="en-US" sz="3200">
                <a:latin typeface="Times New Roman" panose="02020603050405020304" pitchFamily="18" charset="0"/>
                <a:cs typeface="Times New Roman" panose="02020603050405020304" pitchFamily="18" charset="0"/>
              </a:rPr>
              <a:t>主力对比学习模型</a:t>
            </a:r>
            <a:r>
              <a:rPr lang="en-US" altLang="zh-CN" sz="3200">
                <a:latin typeface="Times New Roman" panose="02020603050405020304" pitchFamily="18" charset="0"/>
                <a:cs typeface="Times New Roman" panose="02020603050405020304" pitchFamily="18" charset="0"/>
              </a:rPr>
              <a:t>    Barlow Twins: </a:t>
            </a:r>
            <a:r>
              <a:rPr lang="zh-CN" altLang="en-US" sz="3200">
                <a:latin typeface="Times New Roman" panose="02020603050405020304" pitchFamily="18" charset="0"/>
                <a:cs typeface="Times New Roman" panose="02020603050405020304" pitchFamily="18" charset="0"/>
              </a:rPr>
              <a:t>冗余消除</a:t>
            </a:r>
          </a:p>
        </p:txBody>
      </p:sp>
      <p:pic>
        <p:nvPicPr>
          <p:cNvPr id="3" name="图片 2">
            <a:extLst>
              <a:ext uri="{FF2B5EF4-FFF2-40B4-BE49-F238E27FC236}">
                <a16:creationId xmlns:a16="http://schemas.microsoft.com/office/drawing/2014/main" id="{33A19787-5E8E-4747-8658-8F24EDE9B14E}"/>
              </a:ext>
            </a:extLst>
          </p:cNvPr>
          <p:cNvPicPr>
            <a:picLocks noChangeAspect="1"/>
          </p:cNvPicPr>
          <p:nvPr/>
        </p:nvPicPr>
        <p:blipFill>
          <a:blip r:embed="rId3"/>
          <a:stretch>
            <a:fillRect/>
          </a:stretch>
        </p:blipFill>
        <p:spPr>
          <a:xfrm>
            <a:off x="2242575" y="3958350"/>
            <a:ext cx="3487018" cy="501730"/>
          </a:xfrm>
          <a:prstGeom prst="rect">
            <a:avLst/>
          </a:prstGeom>
        </p:spPr>
      </p:pic>
      <p:graphicFrame>
        <p:nvGraphicFramePr>
          <p:cNvPr id="4" name="表格 3">
            <a:extLst>
              <a:ext uri="{FF2B5EF4-FFF2-40B4-BE49-F238E27FC236}">
                <a16:creationId xmlns:a16="http://schemas.microsoft.com/office/drawing/2014/main" id="{7BDAEFB8-477A-4337-AEA9-6A12B73A527B}"/>
              </a:ext>
            </a:extLst>
          </p:cNvPr>
          <p:cNvGraphicFramePr>
            <a:graphicFrameLocks noGrp="1"/>
          </p:cNvGraphicFramePr>
          <p:nvPr/>
        </p:nvGraphicFramePr>
        <p:xfrm>
          <a:off x="8522194" y="3093215"/>
          <a:ext cx="2484000" cy="2232000"/>
        </p:xfrm>
        <a:graphic>
          <a:graphicData uri="http://schemas.openxmlformats.org/drawingml/2006/table">
            <a:tbl>
              <a:tblPr firstRow="1" bandRow="1">
                <a:tableStyleId>{5C22544A-7EE6-4342-B048-85BDC9FD1C3A}</a:tableStyleId>
              </a:tblPr>
              <a:tblGrid>
                <a:gridCol w="414000">
                  <a:extLst>
                    <a:ext uri="{9D8B030D-6E8A-4147-A177-3AD203B41FA5}">
                      <a16:colId xmlns:a16="http://schemas.microsoft.com/office/drawing/2014/main" val="122527151"/>
                    </a:ext>
                  </a:extLst>
                </a:gridCol>
                <a:gridCol w="414000">
                  <a:extLst>
                    <a:ext uri="{9D8B030D-6E8A-4147-A177-3AD203B41FA5}">
                      <a16:colId xmlns:a16="http://schemas.microsoft.com/office/drawing/2014/main" val="1500587696"/>
                    </a:ext>
                  </a:extLst>
                </a:gridCol>
                <a:gridCol w="414000">
                  <a:extLst>
                    <a:ext uri="{9D8B030D-6E8A-4147-A177-3AD203B41FA5}">
                      <a16:colId xmlns:a16="http://schemas.microsoft.com/office/drawing/2014/main" val="3582424289"/>
                    </a:ext>
                  </a:extLst>
                </a:gridCol>
                <a:gridCol w="414000">
                  <a:extLst>
                    <a:ext uri="{9D8B030D-6E8A-4147-A177-3AD203B41FA5}">
                      <a16:colId xmlns:a16="http://schemas.microsoft.com/office/drawing/2014/main" val="67830257"/>
                    </a:ext>
                  </a:extLst>
                </a:gridCol>
                <a:gridCol w="414000">
                  <a:extLst>
                    <a:ext uri="{9D8B030D-6E8A-4147-A177-3AD203B41FA5}">
                      <a16:colId xmlns:a16="http://schemas.microsoft.com/office/drawing/2014/main" val="2896093963"/>
                    </a:ext>
                  </a:extLst>
                </a:gridCol>
                <a:gridCol w="414000">
                  <a:extLst>
                    <a:ext uri="{9D8B030D-6E8A-4147-A177-3AD203B41FA5}">
                      <a16:colId xmlns:a16="http://schemas.microsoft.com/office/drawing/2014/main" val="1653628335"/>
                    </a:ext>
                  </a:extLst>
                </a:gridCol>
              </a:tblGrid>
              <a:tr h="372000">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75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11639893"/>
                  </a:ext>
                </a:extLst>
              </a:tr>
              <a:tr h="372000">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551886652"/>
                  </a:ext>
                </a:extLst>
              </a:tr>
              <a:tr h="372000">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47029966"/>
                  </a:ext>
                </a:extLst>
              </a:tr>
              <a:tr h="372000">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50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50000"/>
                        <a:lumOff val="50000"/>
                      </a:schemeClr>
                    </a:solidFill>
                  </a:tcPr>
                </a:tc>
                <a:extLst>
                  <a:ext uri="{0D108BD9-81ED-4DB2-BD59-A6C34878D82A}">
                    <a16:rowId xmlns:a16="http://schemas.microsoft.com/office/drawing/2014/main" val="1788431407"/>
                  </a:ext>
                </a:extLst>
              </a:tr>
              <a:tr h="372000">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64015323"/>
                  </a:ext>
                </a:extLst>
              </a:tr>
              <a:tr h="372000">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75000"/>
                      </a:schemeClr>
                    </a:solidFill>
                  </a:tcPr>
                </a:tc>
                <a:extLst>
                  <a:ext uri="{0D108BD9-81ED-4DB2-BD59-A6C34878D82A}">
                    <a16:rowId xmlns:a16="http://schemas.microsoft.com/office/drawing/2014/main" val="4154331691"/>
                  </a:ext>
                </a:extLst>
              </a:tr>
            </a:tbl>
          </a:graphicData>
        </a:graphic>
      </p:graphicFrame>
      <p:sp>
        <p:nvSpPr>
          <p:cNvPr id="11" name="矩形 10">
            <a:extLst>
              <a:ext uri="{FF2B5EF4-FFF2-40B4-BE49-F238E27FC236}">
                <a16:creationId xmlns:a16="http://schemas.microsoft.com/office/drawing/2014/main" id="{18505581-18A5-4632-A72F-6F0D62E471D0}"/>
              </a:ext>
            </a:extLst>
          </p:cNvPr>
          <p:cNvSpPr/>
          <p:nvPr/>
        </p:nvSpPr>
        <p:spPr>
          <a:xfrm>
            <a:off x="9270308" y="2736747"/>
            <a:ext cx="987771" cy="307777"/>
          </a:xfrm>
          <a:prstGeom prst="rect">
            <a:avLst/>
          </a:prstGeom>
        </p:spPr>
        <p:txBody>
          <a:bodyPr wrap="none">
            <a:spAutoFit/>
          </a:bodyPr>
          <a:lstStyle/>
          <a:p>
            <a:r>
              <a:rPr lang="en-US" altLang="zh-CN" sz="1400">
                <a:latin typeface="Times New Roman" panose="02020603050405020304" pitchFamily="18" charset="0"/>
                <a:ea typeface="楷体" panose="02010609060101010101" pitchFamily="49" charset="-122"/>
                <a:cs typeface="Times New Roman" panose="02020603050405020304" pitchFamily="18" charset="0"/>
              </a:rPr>
              <a:t>Aug1 </a:t>
            </a:r>
            <a:r>
              <a:rPr lang="zh-CN" altLang="en-US" sz="1400">
                <a:latin typeface="Times New Roman" panose="02020603050405020304" pitchFamily="18" charset="0"/>
                <a:ea typeface="楷体" panose="02010609060101010101" pitchFamily="49" charset="-122"/>
                <a:cs typeface="Times New Roman" panose="02020603050405020304" pitchFamily="18" charset="0"/>
              </a:rPr>
              <a:t>维度</a:t>
            </a:r>
          </a:p>
        </p:txBody>
      </p:sp>
      <p:sp>
        <p:nvSpPr>
          <p:cNvPr id="13" name="矩形 12">
            <a:extLst>
              <a:ext uri="{FF2B5EF4-FFF2-40B4-BE49-F238E27FC236}">
                <a16:creationId xmlns:a16="http://schemas.microsoft.com/office/drawing/2014/main" id="{F25BE2C0-1ADE-4528-9C09-8266D18FC2A5}"/>
              </a:ext>
            </a:extLst>
          </p:cNvPr>
          <p:cNvSpPr/>
          <p:nvPr/>
        </p:nvSpPr>
        <p:spPr>
          <a:xfrm rot="5400000">
            <a:off x="10710833" y="4123420"/>
            <a:ext cx="987771" cy="307777"/>
          </a:xfrm>
          <a:prstGeom prst="rect">
            <a:avLst/>
          </a:prstGeom>
        </p:spPr>
        <p:txBody>
          <a:bodyPr wrap="none">
            <a:spAutoFit/>
          </a:bodyPr>
          <a:lstStyle/>
          <a:p>
            <a:r>
              <a:rPr lang="en-US" altLang="zh-CN" sz="1400">
                <a:latin typeface="Times New Roman" panose="02020603050405020304" pitchFamily="18" charset="0"/>
                <a:ea typeface="楷体" panose="02010609060101010101" pitchFamily="49" charset="-122"/>
                <a:cs typeface="Times New Roman" panose="02020603050405020304" pitchFamily="18" charset="0"/>
              </a:rPr>
              <a:t>Aug2 </a:t>
            </a:r>
            <a:r>
              <a:rPr lang="zh-CN" altLang="en-US" sz="1400">
                <a:latin typeface="Times New Roman" panose="02020603050405020304" pitchFamily="18" charset="0"/>
                <a:ea typeface="楷体" panose="02010609060101010101" pitchFamily="49" charset="-122"/>
                <a:cs typeface="Times New Roman" panose="02020603050405020304" pitchFamily="18" charset="0"/>
              </a:rPr>
              <a:t>维度</a:t>
            </a:r>
          </a:p>
        </p:txBody>
      </p:sp>
      <p:sp>
        <p:nvSpPr>
          <p:cNvPr id="14" name="矩形 13">
            <a:extLst>
              <a:ext uri="{FF2B5EF4-FFF2-40B4-BE49-F238E27FC236}">
                <a16:creationId xmlns:a16="http://schemas.microsoft.com/office/drawing/2014/main" id="{EFF5A225-941B-4018-8F93-AD0B3AE4E723}"/>
              </a:ext>
            </a:extLst>
          </p:cNvPr>
          <p:cNvSpPr/>
          <p:nvPr/>
        </p:nvSpPr>
        <p:spPr>
          <a:xfrm>
            <a:off x="9145274" y="5549789"/>
            <a:ext cx="1569660" cy="369332"/>
          </a:xfrm>
          <a:prstGeom prst="rect">
            <a:avLst/>
          </a:prstGeom>
        </p:spPr>
        <p:txBody>
          <a:bodyPr wrap="none">
            <a:spAutoFit/>
          </a:bodyPr>
          <a:lstStyle/>
          <a:p>
            <a:r>
              <a:rPr lang="zh-CN" altLang="en-US"/>
              <a:t>互相关性矩阵</a:t>
            </a:r>
          </a:p>
        </p:txBody>
      </p:sp>
      <p:sp>
        <p:nvSpPr>
          <p:cNvPr id="15" name="矩形 14">
            <a:extLst>
              <a:ext uri="{FF2B5EF4-FFF2-40B4-BE49-F238E27FC236}">
                <a16:creationId xmlns:a16="http://schemas.microsoft.com/office/drawing/2014/main" id="{CDFA5A00-496C-49EC-A451-A07E378F1CCE}"/>
              </a:ext>
            </a:extLst>
          </p:cNvPr>
          <p:cNvSpPr/>
          <p:nvPr/>
        </p:nvSpPr>
        <p:spPr>
          <a:xfrm>
            <a:off x="1991451" y="3093215"/>
            <a:ext cx="1210588" cy="338554"/>
          </a:xfrm>
          <a:prstGeom prst="rect">
            <a:avLst/>
          </a:prstGeom>
        </p:spPr>
        <p:txBody>
          <a:bodyPr wrap="none">
            <a:spAutoFit/>
          </a:bodyPr>
          <a:lstStyle/>
          <a:p>
            <a:r>
              <a:rPr lang="zh-CN" altLang="en-US" sz="1600"/>
              <a:t>对角线元素</a:t>
            </a:r>
          </a:p>
        </p:txBody>
      </p:sp>
      <p:cxnSp>
        <p:nvCxnSpPr>
          <p:cNvPr id="17" name="直接箭头连接符 16">
            <a:extLst>
              <a:ext uri="{FF2B5EF4-FFF2-40B4-BE49-F238E27FC236}">
                <a16:creationId xmlns:a16="http://schemas.microsoft.com/office/drawing/2014/main" id="{AC8C1043-B783-49C5-B2EB-F5963030296B}"/>
              </a:ext>
            </a:extLst>
          </p:cNvPr>
          <p:cNvCxnSpPr/>
          <p:nvPr/>
        </p:nvCxnSpPr>
        <p:spPr>
          <a:xfrm>
            <a:off x="3129446" y="3369997"/>
            <a:ext cx="449952" cy="69552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矩形 17">
            <a:extLst>
              <a:ext uri="{FF2B5EF4-FFF2-40B4-BE49-F238E27FC236}">
                <a16:creationId xmlns:a16="http://schemas.microsoft.com/office/drawing/2014/main" id="{42D619A5-23D7-4AD3-95D5-CB60B2DEA777}"/>
              </a:ext>
            </a:extLst>
          </p:cNvPr>
          <p:cNvSpPr/>
          <p:nvPr/>
        </p:nvSpPr>
        <p:spPr>
          <a:xfrm>
            <a:off x="4932252" y="3093215"/>
            <a:ext cx="1415772" cy="338554"/>
          </a:xfrm>
          <a:prstGeom prst="rect">
            <a:avLst/>
          </a:prstGeom>
        </p:spPr>
        <p:txBody>
          <a:bodyPr wrap="none">
            <a:spAutoFit/>
          </a:bodyPr>
          <a:lstStyle/>
          <a:p>
            <a:r>
              <a:rPr lang="zh-CN" altLang="en-US" sz="1600"/>
              <a:t>非对角线元素</a:t>
            </a:r>
          </a:p>
        </p:txBody>
      </p:sp>
      <p:cxnSp>
        <p:nvCxnSpPr>
          <p:cNvPr id="19" name="直接箭头连接符 18">
            <a:extLst>
              <a:ext uri="{FF2B5EF4-FFF2-40B4-BE49-F238E27FC236}">
                <a16:creationId xmlns:a16="http://schemas.microsoft.com/office/drawing/2014/main" id="{9AE9EF43-D80E-4E45-9FCB-18345696DB3F}"/>
              </a:ext>
            </a:extLst>
          </p:cNvPr>
          <p:cNvCxnSpPr>
            <a:cxnSpLocks/>
            <a:stCxn id="18" idx="2"/>
          </p:cNvCxnSpPr>
          <p:nvPr/>
        </p:nvCxnSpPr>
        <p:spPr>
          <a:xfrm flipH="1">
            <a:off x="5309616" y="3431769"/>
            <a:ext cx="330522" cy="63375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矩形 21">
            <a:extLst>
              <a:ext uri="{FF2B5EF4-FFF2-40B4-BE49-F238E27FC236}">
                <a16:creationId xmlns:a16="http://schemas.microsoft.com/office/drawing/2014/main" id="{FD9E4653-35BD-412B-B92C-1FDDCE37C130}"/>
              </a:ext>
            </a:extLst>
          </p:cNvPr>
          <p:cNvSpPr/>
          <p:nvPr/>
        </p:nvSpPr>
        <p:spPr>
          <a:xfrm>
            <a:off x="621806" y="4854983"/>
            <a:ext cx="6534353" cy="879472"/>
          </a:xfrm>
          <a:prstGeom prst="rect">
            <a:avLst/>
          </a:prstGeom>
        </p:spPr>
        <p:txBody>
          <a:bodyPr wrap="square">
            <a:spAutoFit/>
          </a:bodyPr>
          <a:lstStyle/>
          <a:p>
            <a:pPr>
              <a:lnSpc>
                <a:spcPct val="150000"/>
              </a:lnSpc>
            </a:pPr>
            <a:r>
              <a:rPr lang="zh-CN" altLang="en-US">
                <a:latin typeface="Times New Roman" panose="02020603050405020304" pitchFamily="18" charset="0"/>
                <a:cs typeface="Times New Roman" panose="02020603050405020304" pitchFamily="18" charset="0"/>
              </a:rPr>
              <a:t>该</a:t>
            </a:r>
            <a:r>
              <a:rPr lang="en-US" altLang="zh-CN">
                <a:latin typeface="Times New Roman" panose="02020603050405020304" pitchFamily="18" charset="0"/>
                <a:cs typeface="Times New Roman" panose="02020603050405020304" pitchFamily="18" charset="0"/>
              </a:rPr>
              <a:t>Loss</a:t>
            </a:r>
            <a:r>
              <a:rPr lang="zh-CN" altLang="en-US">
                <a:latin typeface="Times New Roman" panose="02020603050405020304" pitchFamily="18" charset="0"/>
                <a:cs typeface="Times New Roman" panose="02020603050405020304" pitchFamily="18" charset="0"/>
              </a:rPr>
              <a:t>希望互相关性</a:t>
            </a:r>
            <a:r>
              <a:rPr lang="en-US" altLang="zh-CN">
                <a:latin typeface="Times New Roman" panose="02020603050405020304" pitchFamily="18" charset="0"/>
                <a:cs typeface="Times New Roman" panose="02020603050405020304" pitchFamily="18" charset="0"/>
              </a:rPr>
              <a:t>C</a:t>
            </a:r>
            <a:r>
              <a:rPr lang="zh-CN" altLang="en-US">
                <a:latin typeface="Times New Roman" panose="02020603050405020304" pitchFamily="18" charset="0"/>
                <a:cs typeface="Times New Roman" panose="02020603050405020304" pitchFamily="18" charset="0"/>
              </a:rPr>
              <a:t>的对角线元素趋近</a:t>
            </a:r>
            <a:r>
              <a:rPr lang="en-US" altLang="zh-CN">
                <a:latin typeface="Times New Roman" panose="02020603050405020304" pitchFamily="18" charset="0"/>
                <a:cs typeface="Times New Roman" panose="02020603050405020304" pitchFamily="18" charset="0"/>
              </a:rPr>
              <a:t>1</a:t>
            </a:r>
            <a:r>
              <a:rPr lang="zh-CN" altLang="en-US">
                <a:latin typeface="Times New Roman" panose="02020603050405020304" pitchFamily="18" charset="0"/>
                <a:cs typeface="Times New Roman" panose="02020603050405020304" pitchFamily="18" charset="0"/>
              </a:rPr>
              <a:t>，非对角线元素趋近</a:t>
            </a:r>
            <a:r>
              <a:rPr lang="en-US" altLang="zh-CN">
                <a:latin typeface="Times New Roman" panose="02020603050405020304" pitchFamily="18" charset="0"/>
                <a:cs typeface="Times New Roman" panose="02020603050405020304" pitchFamily="18" charset="0"/>
              </a:rPr>
              <a:t>0</a:t>
            </a:r>
          </a:p>
          <a:p>
            <a:pPr>
              <a:lnSpc>
                <a:spcPct val="150000"/>
              </a:lnSpc>
            </a:pPr>
            <a:r>
              <a:rPr lang="zh-CN" altLang="en-US">
                <a:latin typeface="Times New Roman" panose="02020603050405020304" pitchFamily="18" charset="0"/>
                <a:cs typeface="Times New Roman" panose="02020603050405020304" pitchFamily="18" charset="0"/>
              </a:rPr>
              <a:t>即正例相互拉近，同时增强元素间独立性</a:t>
            </a:r>
          </a:p>
        </p:txBody>
      </p:sp>
      <p:sp>
        <p:nvSpPr>
          <p:cNvPr id="5" name="灯片编号占位符 4">
            <a:extLst>
              <a:ext uri="{FF2B5EF4-FFF2-40B4-BE49-F238E27FC236}">
                <a16:creationId xmlns:a16="http://schemas.microsoft.com/office/drawing/2014/main" id="{99723DD0-62DE-4487-8769-F93D88F5B846}"/>
              </a:ext>
            </a:extLst>
          </p:cNvPr>
          <p:cNvSpPr>
            <a:spLocks noGrp="1"/>
          </p:cNvSpPr>
          <p:nvPr>
            <p:ph type="sldNum" sz="quarter" idx="12"/>
          </p:nvPr>
        </p:nvSpPr>
        <p:spPr/>
        <p:txBody>
          <a:bodyPr/>
          <a:lstStyle/>
          <a:p>
            <a:fld id="{2B55EA8C-D11E-460A-B3EA-929F000B21EE}" type="slidenum">
              <a:rPr lang="zh-CN" altLang="en-US" smtClean="0"/>
              <a:pPr/>
              <a:t>40</a:t>
            </a:fld>
            <a:r>
              <a:rPr lang="en-US" altLang="zh-CN"/>
              <a:t>/56</a:t>
            </a:r>
            <a:endParaRPr lang="zh-CN" altLang="en-US"/>
          </a:p>
        </p:txBody>
      </p:sp>
    </p:spTree>
    <p:extLst>
      <p:ext uri="{BB962C8B-B14F-4D97-AF65-F5344CB8AC3E}">
        <p14:creationId xmlns:p14="http://schemas.microsoft.com/office/powerpoint/2010/main" val="209332601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B3E003D4-FA96-447C-AD8D-83CCF1341D7F}"/>
              </a:ext>
            </a:extLst>
          </p:cNvPr>
          <p:cNvSpPr/>
          <p:nvPr/>
        </p:nvSpPr>
        <p:spPr>
          <a:xfrm>
            <a:off x="283038" y="219313"/>
            <a:ext cx="3421129" cy="584775"/>
          </a:xfrm>
          <a:prstGeom prst="rect">
            <a:avLst/>
          </a:prstGeom>
        </p:spPr>
        <p:txBody>
          <a:bodyPr wrap="none">
            <a:spAutoFit/>
          </a:bodyPr>
          <a:lstStyle/>
          <a:p>
            <a:r>
              <a:rPr lang="en-US" altLang="zh-CN" sz="3200">
                <a:latin typeface="Times New Roman" panose="02020603050405020304" pitchFamily="18" charset="0"/>
                <a:cs typeface="Times New Roman" panose="02020603050405020304" pitchFamily="18" charset="0"/>
              </a:rPr>
              <a:t>NLP</a:t>
            </a:r>
            <a:r>
              <a:rPr lang="zh-CN" altLang="en-US" sz="3200">
                <a:latin typeface="Times New Roman" panose="02020603050405020304" pitchFamily="18" charset="0"/>
                <a:cs typeface="Times New Roman" panose="02020603050405020304" pitchFamily="18" charset="0"/>
              </a:rPr>
              <a:t>中的对比学习</a:t>
            </a:r>
          </a:p>
        </p:txBody>
      </p:sp>
      <p:sp>
        <p:nvSpPr>
          <p:cNvPr id="5" name="矩形 4">
            <a:extLst>
              <a:ext uri="{FF2B5EF4-FFF2-40B4-BE49-F238E27FC236}">
                <a16:creationId xmlns:a16="http://schemas.microsoft.com/office/drawing/2014/main" id="{BE29C0FC-4956-4E29-9DA1-CE0E8FCFA79C}"/>
              </a:ext>
            </a:extLst>
          </p:cNvPr>
          <p:cNvSpPr/>
          <p:nvPr/>
        </p:nvSpPr>
        <p:spPr>
          <a:xfrm>
            <a:off x="762407" y="1016701"/>
            <a:ext cx="10760867" cy="881139"/>
          </a:xfrm>
          <a:prstGeom prst="rect">
            <a:avLst/>
          </a:prstGeom>
        </p:spPr>
        <p:txBody>
          <a:bodyPr wrap="square">
            <a:spAutoFit/>
          </a:bodyPr>
          <a:lstStyle/>
          <a:p>
            <a:pPr indent="457200">
              <a:lnSpc>
                <a:spcPct val="150000"/>
              </a:lnSpc>
            </a:pPr>
            <a:r>
              <a:rPr lang="zh-CN" altLang="en-US"/>
              <a:t>句子表示，自然语言理解</a:t>
            </a:r>
            <a:r>
              <a:rPr lang="en-US" altLang="zh-CN"/>
              <a:t>, </a:t>
            </a:r>
            <a:r>
              <a:rPr lang="zh-CN" altLang="en-US"/>
              <a:t>生成式摘要，意图检测，多模态理解</a:t>
            </a:r>
            <a:r>
              <a:rPr lang="en-US" altLang="zh-CN"/>
              <a:t>, </a:t>
            </a:r>
            <a:r>
              <a:rPr lang="zh-CN" altLang="en-US"/>
              <a:t>机器翻译。当然还有其它的，比如用于事件抽取、</a:t>
            </a:r>
            <a:r>
              <a:rPr lang="en-US" altLang="zh-CN"/>
              <a:t>QA</a:t>
            </a:r>
            <a:r>
              <a:rPr lang="zh-CN" altLang="en-US"/>
              <a:t>等等，主要涉及论文中哪里用了对比，对比的对象是谁。</a:t>
            </a:r>
          </a:p>
        </p:txBody>
      </p:sp>
      <p:pic>
        <p:nvPicPr>
          <p:cNvPr id="39938" name="Picture 2" descr="https://pic2.zhimg.com/80/v2-74ae8a6244ee88c625f93bbbf555e95d_720w.jpg">
            <a:extLst>
              <a:ext uri="{FF2B5EF4-FFF2-40B4-BE49-F238E27FC236}">
                <a16:creationId xmlns:a16="http://schemas.microsoft.com/office/drawing/2014/main" id="{9B1B7ED9-4E3D-4217-8944-6F082E17DE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98308" y="2461916"/>
            <a:ext cx="3595384" cy="3600950"/>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a:extLst/>
        </p:spPr>
      </p:pic>
      <p:sp>
        <p:nvSpPr>
          <p:cNvPr id="6" name="矩形 5">
            <a:extLst>
              <a:ext uri="{FF2B5EF4-FFF2-40B4-BE49-F238E27FC236}">
                <a16:creationId xmlns:a16="http://schemas.microsoft.com/office/drawing/2014/main" id="{7CECE83D-A9CE-410F-9EFF-DE6A23C2043E}"/>
              </a:ext>
            </a:extLst>
          </p:cNvPr>
          <p:cNvSpPr/>
          <p:nvPr/>
        </p:nvSpPr>
        <p:spPr>
          <a:xfrm>
            <a:off x="5588842" y="6257610"/>
            <a:ext cx="1107996" cy="369332"/>
          </a:xfrm>
          <a:prstGeom prst="rect">
            <a:avLst/>
          </a:prstGeom>
        </p:spPr>
        <p:txBody>
          <a:bodyPr wrap="none">
            <a:spAutoFit/>
          </a:bodyPr>
          <a:lstStyle/>
          <a:p>
            <a:r>
              <a:rPr lang="zh-CN" altLang="en-US"/>
              <a:t>题目词云</a:t>
            </a:r>
          </a:p>
        </p:txBody>
      </p:sp>
      <p:sp>
        <p:nvSpPr>
          <p:cNvPr id="7" name="灯片编号占位符 6">
            <a:extLst>
              <a:ext uri="{FF2B5EF4-FFF2-40B4-BE49-F238E27FC236}">
                <a16:creationId xmlns:a16="http://schemas.microsoft.com/office/drawing/2014/main" id="{001B8614-E5B4-4CFB-AC5C-31D93EBBADCC}"/>
              </a:ext>
            </a:extLst>
          </p:cNvPr>
          <p:cNvSpPr>
            <a:spLocks noGrp="1"/>
          </p:cNvSpPr>
          <p:nvPr>
            <p:ph type="sldNum" sz="quarter" idx="12"/>
          </p:nvPr>
        </p:nvSpPr>
        <p:spPr/>
        <p:txBody>
          <a:bodyPr/>
          <a:lstStyle/>
          <a:p>
            <a:fld id="{2B55EA8C-D11E-460A-B3EA-929F000B21EE}" type="slidenum">
              <a:rPr lang="zh-CN" altLang="en-US" smtClean="0"/>
              <a:pPr/>
              <a:t>41</a:t>
            </a:fld>
            <a:r>
              <a:rPr lang="en-US" altLang="zh-CN"/>
              <a:t>/56</a:t>
            </a:r>
            <a:endParaRPr lang="zh-CN" altLang="en-US"/>
          </a:p>
        </p:txBody>
      </p:sp>
    </p:spTree>
    <p:extLst>
      <p:ext uri="{BB962C8B-B14F-4D97-AF65-F5344CB8AC3E}">
        <p14:creationId xmlns:p14="http://schemas.microsoft.com/office/powerpoint/2010/main" val="244699626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B3E003D4-FA96-447C-AD8D-83CCF1341D7F}"/>
              </a:ext>
            </a:extLst>
          </p:cNvPr>
          <p:cNvSpPr/>
          <p:nvPr/>
        </p:nvSpPr>
        <p:spPr>
          <a:xfrm>
            <a:off x="283038" y="219313"/>
            <a:ext cx="7104830" cy="584775"/>
          </a:xfrm>
          <a:prstGeom prst="rect">
            <a:avLst/>
          </a:prstGeom>
        </p:spPr>
        <p:txBody>
          <a:bodyPr wrap="none">
            <a:spAutoFit/>
          </a:bodyPr>
          <a:lstStyle/>
          <a:p>
            <a:r>
              <a:rPr lang="en-US" altLang="zh-CN" sz="3200">
                <a:latin typeface="Times New Roman" panose="02020603050405020304" pitchFamily="18" charset="0"/>
                <a:cs typeface="Times New Roman" panose="02020603050405020304" pitchFamily="18" charset="0"/>
              </a:rPr>
              <a:t>SimCSE:</a:t>
            </a:r>
            <a:r>
              <a:rPr lang="zh-CN" altLang="en-US" sz="3200">
                <a:latin typeface="Times New Roman" panose="02020603050405020304" pitchFamily="18" charset="0"/>
                <a:cs typeface="Times New Roman" panose="02020603050405020304" pitchFamily="18" charset="0"/>
              </a:rPr>
              <a:t>对比学习与</a:t>
            </a:r>
            <a:r>
              <a:rPr lang="en-US" altLang="zh-CN" sz="3200">
                <a:latin typeface="Times New Roman" panose="02020603050405020304" pitchFamily="18" charset="0"/>
                <a:cs typeface="Times New Roman" panose="02020603050405020304" pitchFamily="18" charset="0"/>
              </a:rPr>
              <a:t>sentence embedding</a:t>
            </a:r>
            <a:endParaRPr lang="zh-CN" altLang="en-US" sz="3200">
              <a:latin typeface="Times New Roman" panose="02020603050405020304" pitchFamily="18" charset="0"/>
              <a:cs typeface="Times New Roman" panose="02020603050405020304" pitchFamily="18" charset="0"/>
            </a:endParaRPr>
          </a:p>
        </p:txBody>
      </p:sp>
      <p:sp>
        <p:nvSpPr>
          <p:cNvPr id="5" name="矩形 4">
            <a:extLst>
              <a:ext uri="{FF2B5EF4-FFF2-40B4-BE49-F238E27FC236}">
                <a16:creationId xmlns:a16="http://schemas.microsoft.com/office/drawing/2014/main" id="{BE29C0FC-4956-4E29-9DA1-CE0E8FCFA79C}"/>
              </a:ext>
            </a:extLst>
          </p:cNvPr>
          <p:cNvSpPr/>
          <p:nvPr/>
        </p:nvSpPr>
        <p:spPr>
          <a:xfrm>
            <a:off x="762407" y="1016701"/>
            <a:ext cx="10760867" cy="505267"/>
          </a:xfrm>
          <a:prstGeom prst="rect">
            <a:avLst/>
          </a:prstGeom>
        </p:spPr>
        <p:txBody>
          <a:bodyPr wrap="square">
            <a:spAutoFit/>
          </a:bodyPr>
          <a:lstStyle/>
          <a:p>
            <a:pPr>
              <a:lnSpc>
                <a:spcPct val="150000"/>
              </a:lnSpc>
            </a:pPr>
            <a:r>
              <a:rPr lang="en-US" altLang="zh-CN" sz="2000">
                <a:latin typeface="Times New Roman" panose="02020603050405020304" pitchFamily="18" charset="0"/>
                <a:cs typeface="Times New Roman" panose="02020603050405020304" pitchFamily="18" charset="0"/>
              </a:rPr>
              <a:t>SimCSE: Simple Contrastive Learning of Sentence Embeddings</a:t>
            </a:r>
          </a:p>
        </p:txBody>
      </p:sp>
      <p:sp>
        <p:nvSpPr>
          <p:cNvPr id="7" name="矩形 6">
            <a:extLst>
              <a:ext uri="{FF2B5EF4-FFF2-40B4-BE49-F238E27FC236}">
                <a16:creationId xmlns:a16="http://schemas.microsoft.com/office/drawing/2014/main" id="{8DCEBCA5-1758-45C1-8DAC-00D5E04EFC0A}"/>
              </a:ext>
            </a:extLst>
          </p:cNvPr>
          <p:cNvSpPr/>
          <p:nvPr/>
        </p:nvSpPr>
        <p:spPr>
          <a:xfrm>
            <a:off x="762407" y="1727977"/>
            <a:ext cx="10760867" cy="881139"/>
          </a:xfrm>
          <a:prstGeom prst="rect">
            <a:avLst/>
          </a:prstGeom>
        </p:spPr>
        <p:txBody>
          <a:bodyPr wrap="square">
            <a:spAutoFit/>
          </a:bodyPr>
          <a:lstStyle/>
          <a:p>
            <a:pPr indent="457200">
              <a:lnSpc>
                <a:spcPct val="150000"/>
              </a:lnSpc>
            </a:pPr>
            <a:r>
              <a:rPr lang="zh-CN" altLang="en-US"/>
              <a:t>将对比学习的思想引入了</a:t>
            </a:r>
            <a:r>
              <a:rPr lang="en-US" altLang="zh-CN"/>
              <a:t>sentence embedding</a:t>
            </a:r>
            <a:r>
              <a:rPr lang="zh-CN" altLang="en-US"/>
              <a:t>，无监督与有监督语义相似度计算任务</a:t>
            </a:r>
            <a:r>
              <a:rPr lang="en-US" altLang="zh-CN"/>
              <a:t>SOTA</a:t>
            </a:r>
            <a:r>
              <a:rPr lang="zh-CN" altLang="en-US"/>
              <a:t>，采用简单的</a:t>
            </a:r>
            <a:r>
              <a:rPr lang="en-US" altLang="zh-CN"/>
              <a:t>dropout</a:t>
            </a:r>
            <a:r>
              <a:rPr lang="zh-CN" altLang="en-US"/>
              <a:t>方法</a:t>
            </a:r>
            <a:r>
              <a:rPr lang="en-US" altLang="zh-CN"/>
              <a:t>+</a:t>
            </a:r>
            <a:r>
              <a:rPr lang="zh-CN" altLang="en-US"/>
              <a:t>对比学习在文本表达上达到</a:t>
            </a:r>
            <a:r>
              <a:rPr lang="en-US" altLang="zh-CN"/>
              <a:t>SOTA.</a:t>
            </a:r>
            <a:endParaRPr lang="zh-CN" altLang="en-US"/>
          </a:p>
        </p:txBody>
      </p:sp>
      <p:pic>
        <p:nvPicPr>
          <p:cNvPr id="43010" name="Picture 2" descr="https://pic4.zhimg.com/v2-13cafbf771829345e79ca938c03cc0e7_r.jpg">
            <a:extLst>
              <a:ext uri="{FF2B5EF4-FFF2-40B4-BE49-F238E27FC236}">
                <a16:creationId xmlns:a16="http://schemas.microsoft.com/office/drawing/2014/main" id="{3FB3EDCF-B92A-46A8-8A46-543A1F266A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4188" y="2698980"/>
            <a:ext cx="4681970" cy="3939707"/>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a:extLst>
              <a:ext uri="{FF2B5EF4-FFF2-40B4-BE49-F238E27FC236}">
                <a16:creationId xmlns:a16="http://schemas.microsoft.com/office/drawing/2014/main" id="{5FB79C27-BE1C-49A8-BD37-E69C1894531B}"/>
              </a:ext>
            </a:extLst>
          </p:cNvPr>
          <p:cNvSpPr/>
          <p:nvPr/>
        </p:nvSpPr>
        <p:spPr>
          <a:xfrm>
            <a:off x="6801087" y="3244334"/>
            <a:ext cx="4285147" cy="881139"/>
          </a:xfrm>
          <a:prstGeom prst="rect">
            <a:avLst/>
          </a:prstGeom>
        </p:spPr>
        <p:txBody>
          <a:bodyPr wrap="none">
            <a:spAutoFit/>
          </a:bodyPr>
          <a:lstStyle/>
          <a:p>
            <a:pPr marL="285750" indent="-285750">
              <a:lnSpc>
                <a:spcPct val="150000"/>
              </a:lnSpc>
              <a:buFont typeface="Wingdings" panose="05000000000000000000" pitchFamily="2" charset="2"/>
              <a:buChar char="Ø"/>
            </a:pPr>
            <a:r>
              <a:rPr lang="zh-CN" altLang="en-US"/>
              <a:t>一个句子输入</a:t>
            </a:r>
            <a:r>
              <a:rPr lang="en-US" altLang="zh-CN"/>
              <a:t>dropout</a:t>
            </a:r>
            <a:r>
              <a:rPr lang="zh-CN" altLang="en-US"/>
              <a:t>两次，互为正例</a:t>
            </a:r>
            <a:endParaRPr lang="en-US" altLang="zh-CN"/>
          </a:p>
          <a:p>
            <a:pPr marL="285750" indent="-285750">
              <a:lnSpc>
                <a:spcPct val="150000"/>
              </a:lnSpc>
              <a:buFont typeface="Wingdings" panose="05000000000000000000" pitchFamily="2" charset="2"/>
              <a:buChar char="Ø"/>
            </a:pPr>
            <a:r>
              <a:rPr lang="zh-CN" altLang="en-US"/>
              <a:t>与其他互为负例</a:t>
            </a:r>
          </a:p>
        </p:txBody>
      </p:sp>
      <p:pic>
        <p:nvPicPr>
          <p:cNvPr id="10" name="图片 9">
            <a:extLst>
              <a:ext uri="{FF2B5EF4-FFF2-40B4-BE49-F238E27FC236}">
                <a16:creationId xmlns:a16="http://schemas.microsoft.com/office/drawing/2014/main" id="{FED12A1C-7383-4575-8EF0-91D1B7266CD7}"/>
              </a:ext>
            </a:extLst>
          </p:cNvPr>
          <p:cNvPicPr>
            <a:picLocks noChangeAspect="1"/>
          </p:cNvPicPr>
          <p:nvPr/>
        </p:nvPicPr>
        <p:blipFill>
          <a:blip r:embed="rId4"/>
          <a:stretch>
            <a:fillRect/>
          </a:stretch>
        </p:blipFill>
        <p:spPr>
          <a:xfrm>
            <a:off x="7662707" y="4965109"/>
            <a:ext cx="2561905" cy="876190"/>
          </a:xfrm>
          <a:prstGeom prst="rect">
            <a:avLst/>
          </a:prstGeom>
        </p:spPr>
      </p:pic>
      <p:cxnSp>
        <p:nvCxnSpPr>
          <p:cNvPr id="12" name="直接箭头连接符 11">
            <a:extLst>
              <a:ext uri="{FF2B5EF4-FFF2-40B4-BE49-F238E27FC236}">
                <a16:creationId xmlns:a16="http://schemas.microsoft.com/office/drawing/2014/main" id="{DFE51A39-3E5D-4198-ABA7-DCCE998A5A57}"/>
              </a:ext>
            </a:extLst>
          </p:cNvPr>
          <p:cNvCxnSpPr/>
          <p:nvPr/>
        </p:nvCxnSpPr>
        <p:spPr>
          <a:xfrm flipH="1">
            <a:off x="5143500" y="3564082"/>
            <a:ext cx="1657587" cy="20781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灯片编号占位符 12">
            <a:extLst>
              <a:ext uri="{FF2B5EF4-FFF2-40B4-BE49-F238E27FC236}">
                <a16:creationId xmlns:a16="http://schemas.microsoft.com/office/drawing/2014/main" id="{300EC4F4-AB93-4E5B-AB3B-3C63809BEEC5}"/>
              </a:ext>
            </a:extLst>
          </p:cNvPr>
          <p:cNvSpPr>
            <a:spLocks noGrp="1"/>
          </p:cNvSpPr>
          <p:nvPr>
            <p:ph type="sldNum" sz="quarter" idx="12"/>
          </p:nvPr>
        </p:nvSpPr>
        <p:spPr/>
        <p:txBody>
          <a:bodyPr/>
          <a:lstStyle/>
          <a:p>
            <a:fld id="{2B55EA8C-D11E-460A-B3EA-929F000B21EE}" type="slidenum">
              <a:rPr lang="zh-CN" altLang="en-US" smtClean="0"/>
              <a:pPr/>
              <a:t>42</a:t>
            </a:fld>
            <a:r>
              <a:rPr lang="en-US" altLang="zh-CN"/>
              <a:t>/56</a:t>
            </a:r>
            <a:endParaRPr lang="zh-CN" altLang="en-US"/>
          </a:p>
        </p:txBody>
      </p:sp>
    </p:spTree>
    <p:extLst>
      <p:ext uri="{BB962C8B-B14F-4D97-AF65-F5344CB8AC3E}">
        <p14:creationId xmlns:p14="http://schemas.microsoft.com/office/powerpoint/2010/main" val="315407459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B3E003D4-FA96-447C-AD8D-83CCF1341D7F}"/>
              </a:ext>
            </a:extLst>
          </p:cNvPr>
          <p:cNvSpPr/>
          <p:nvPr/>
        </p:nvSpPr>
        <p:spPr>
          <a:xfrm>
            <a:off x="283038" y="219313"/>
            <a:ext cx="6813853" cy="584775"/>
          </a:xfrm>
          <a:prstGeom prst="rect">
            <a:avLst/>
          </a:prstGeom>
        </p:spPr>
        <p:txBody>
          <a:bodyPr wrap="none">
            <a:spAutoFit/>
          </a:bodyPr>
          <a:lstStyle/>
          <a:p>
            <a:r>
              <a:rPr lang="en-US" altLang="zh-CN" sz="3200">
                <a:latin typeface="Times New Roman" panose="02020603050405020304" pitchFamily="18" charset="0"/>
                <a:cs typeface="Times New Roman" panose="02020603050405020304" pitchFamily="18" charset="0"/>
              </a:rPr>
              <a:t>Self-Guided CL : </a:t>
            </a:r>
            <a:r>
              <a:rPr lang="zh-CN" altLang="en-US" sz="3200">
                <a:latin typeface="Times New Roman" panose="02020603050405020304" pitchFamily="18" charset="0"/>
                <a:cs typeface="Times New Roman" panose="02020603050405020304" pitchFamily="18" charset="0"/>
              </a:rPr>
              <a:t>自我引导的对比学习</a:t>
            </a:r>
          </a:p>
        </p:txBody>
      </p:sp>
      <p:sp>
        <p:nvSpPr>
          <p:cNvPr id="5" name="矩形 4">
            <a:extLst>
              <a:ext uri="{FF2B5EF4-FFF2-40B4-BE49-F238E27FC236}">
                <a16:creationId xmlns:a16="http://schemas.microsoft.com/office/drawing/2014/main" id="{BE29C0FC-4956-4E29-9DA1-CE0E8FCFA79C}"/>
              </a:ext>
            </a:extLst>
          </p:cNvPr>
          <p:cNvSpPr/>
          <p:nvPr/>
        </p:nvSpPr>
        <p:spPr>
          <a:xfrm>
            <a:off x="762407" y="1016701"/>
            <a:ext cx="11124793" cy="505267"/>
          </a:xfrm>
          <a:prstGeom prst="rect">
            <a:avLst/>
          </a:prstGeom>
        </p:spPr>
        <p:txBody>
          <a:bodyPr wrap="square">
            <a:spAutoFit/>
          </a:bodyPr>
          <a:lstStyle/>
          <a:p>
            <a:pPr>
              <a:lnSpc>
                <a:spcPct val="150000"/>
              </a:lnSpc>
            </a:pPr>
            <a:r>
              <a:rPr lang="en-US" altLang="zh-CN" sz="2000">
                <a:latin typeface="Times New Roman" panose="02020603050405020304" pitchFamily="18" charset="0"/>
                <a:cs typeface="Times New Roman" panose="02020603050405020304" pitchFamily="18" charset="0"/>
              </a:rPr>
              <a:t>Self-Guided Contrastive Learning for BERT Sentence Representations</a:t>
            </a:r>
          </a:p>
        </p:txBody>
      </p:sp>
      <p:sp>
        <p:nvSpPr>
          <p:cNvPr id="7" name="矩形 6">
            <a:extLst>
              <a:ext uri="{FF2B5EF4-FFF2-40B4-BE49-F238E27FC236}">
                <a16:creationId xmlns:a16="http://schemas.microsoft.com/office/drawing/2014/main" id="{8DCEBCA5-1758-45C1-8DAC-00D5E04EFC0A}"/>
              </a:ext>
            </a:extLst>
          </p:cNvPr>
          <p:cNvSpPr/>
          <p:nvPr/>
        </p:nvSpPr>
        <p:spPr>
          <a:xfrm>
            <a:off x="762407" y="1727977"/>
            <a:ext cx="10760867" cy="881139"/>
          </a:xfrm>
          <a:prstGeom prst="rect">
            <a:avLst/>
          </a:prstGeom>
        </p:spPr>
        <p:txBody>
          <a:bodyPr wrap="square">
            <a:spAutoFit/>
          </a:bodyPr>
          <a:lstStyle/>
          <a:p>
            <a:pPr indent="457200">
              <a:lnSpc>
                <a:spcPct val="150000"/>
              </a:lnSpc>
            </a:pPr>
            <a:r>
              <a:rPr lang="zh-CN" altLang="en-US"/>
              <a:t>来自首尔大学，讨论如何在不引入外部资源或者显示的数据增强的情况下，利用</a:t>
            </a:r>
            <a:r>
              <a:rPr lang="en-US" altLang="zh-CN"/>
              <a:t>BERT</a:t>
            </a:r>
            <a:r>
              <a:rPr lang="zh-CN" altLang="en-US"/>
              <a:t>自身的信息去进行对比，从而获得更高质量的句子表示。</a:t>
            </a:r>
          </a:p>
        </p:txBody>
      </p:sp>
      <p:pic>
        <p:nvPicPr>
          <p:cNvPr id="45058" name="Picture 2" descr="https://pic4.zhimg.com/80/v2-dd661ca980396314147f51c954b497bf_720w.jpg">
            <a:extLst>
              <a:ext uri="{FF2B5EF4-FFF2-40B4-BE49-F238E27FC236}">
                <a16:creationId xmlns:a16="http://schemas.microsoft.com/office/drawing/2014/main" id="{E3198967-2C7A-4ED0-A4F1-D0E9D8649C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8361" y="2815125"/>
            <a:ext cx="4403659" cy="3667310"/>
          </a:xfrm>
          <a:prstGeom prst="rect">
            <a:avLst/>
          </a:prstGeom>
          <a:noFill/>
          <a:extLst>
            <a:ext uri="{909E8E84-426E-40DD-AFC4-6F175D3DCCD1}">
              <a14:hiddenFill xmlns:a14="http://schemas.microsoft.com/office/drawing/2010/main">
                <a:solidFill>
                  <a:srgbClr val="FFFFFF"/>
                </a:solidFill>
              </a14:hiddenFill>
            </a:ext>
          </a:extLst>
        </p:spPr>
      </p:pic>
      <p:sp>
        <p:nvSpPr>
          <p:cNvPr id="11" name="矩形 10">
            <a:extLst>
              <a:ext uri="{FF2B5EF4-FFF2-40B4-BE49-F238E27FC236}">
                <a16:creationId xmlns:a16="http://schemas.microsoft.com/office/drawing/2014/main" id="{8B87E654-2F28-4DF2-AA84-BCAB131DADAE}"/>
              </a:ext>
            </a:extLst>
          </p:cNvPr>
          <p:cNvSpPr/>
          <p:nvPr/>
        </p:nvSpPr>
        <p:spPr>
          <a:xfrm>
            <a:off x="6049438" y="3123258"/>
            <a:ext cx="5726248" cy="881139"/>
          </a:xfrm>
          <a:prstGeom prst="rect">
            <a:avLst/>
          </a:prstGeom>
        </p:spPr>
        <p:txBody>
          <a:bodyPr wrap="none">
            <a:spAutoFit/>
          </a:bodyPr>
          <a:lstStyle/>
          <a:p>
            <a:pPr marL="285750" indent="-285750">
              <a:lnSpc>
                <a:spcPct val="150000"/>
              </a:lnSpc>
              <a:buFont typeface="Wingdings" panose="05000000000000000000" pitchFamily="2" charset="2"/>
              <a:buChar char="Ø"/>
            </a:pPr>
            <a:r>
              <a:rPr lang="zh-CN" altLang="en-US"/>
              <a:t>一个</a:t>
            </a:r>
            <a:r>
              <a:rPr lang="en-US" altLang="zh-CN"/>
              <a:t>BERT</a:t>
            </a:r>
            <a:r>
              <a:rPr lang="zh-CN" altLang="en-US"/>
              <a:t>的参数是固定的，用于计算中间层的表示</a:t>
            </a:r>
            <a:endParaRPr lang="en-US" altLang="zh-CN"/>
          </a:p>
          <a:p>
            <a:pPr marL="285750" indent="-285750">
              <a:lnSpc>
                <a:spcPct val="150000"/>
              </a:lnSpc>
              <a:buFont typeface="Wingdings" panose="05000000000000000000" pitchFamily="2" charset="2"/>
              <a:buChar char="Ø"/>
            </a:pPr>
            <a:r>
              <a:rPr lang="zh-CN" altLang="en-US"/>
              <a:t>一个</a:t>
            </a:r>
            <a:r>
              <a:rPr lang="en-US" altLang="zh-CN"/>
              <a:t>BERT</a:t>
            </a:r>
            <a:r>
              <a:rPr lang="zh-CN" altLang="en-US"/>
              <a:t>是要</a:t>
            </a:r>
            <a:r>
              <a:rPr lang="en-US" altLang="zh-CN"/>
              <a:t>fine-tune</a:t>
            </a:r>
            <a:r>
              <a:rPr lang="zh-CN" altLang="en-US"/>
              <a:t>的，用于计算句子</a:t>
            </a:r>
            <a:r>
              <a:rPr lang="en-US" altLang="zh-CN"/>
              <a:t>CLS</a:t>
            </a:r>
            <a:r>
              <a:rPr lang="zh-CN" altLang="en-US"/>
              <a:t>的表示</a:t>
            </a:r>
          </a:p>
        </p:txBody>
      </p:sp>
      <p:sp>
        <p:nvSpPr>
          <p:cNvPr id="4" name="矩形 3">
            <a:extLst>
              <a:ext uri="{FF2B5EF4-FFF2-40B4-BE49-F238E27FC236}">
                <a16:creationId xmlns:a16="http://schemas.microsoft.com/office/drawing/2014/main" id="{85B320A9-15A0-41A9-A1DD-D7F3E128ECC2}"/>
              </a:ext>
            </a:extLst>
          </p:cNvPr>
          <p:cNvSpPr/>
          <p:nvPr/>
        </p:nvSpPr>
        <p:spPr>
          <a:xfrm>
            <a:off x="6787066" y="4928286"/>
            <a:ext cx="4250992" cy="646331"/>
          </a:xfrm>
          <a:prstGeom prst="rect">
            <a:avLst/>
          </a:prstGeom>
        </p:spPr>
        <p:txBody>
          <a:bodyPr wrap="square">
            <a:spAutoFit/>
          </a:bodyPr>
          <a:lstStyle/>
          <a:p>
            <a:r>
              <a:rPr lang="zh-CN" altLang="en-US"/>
              <a:t>同一个的两个表示互为正例，不同句子中间表示或者</a:t>
            </a:r>
            <a:r>
              <a:rPr lang="en-US" altLang="zh-CN"/>
              <a:t>CLS</a:t>
            </a:r>
            <a:r>
              <a:rPr lang="zh-CN" altLang="en-US"/>
              <a:t>的表示互为负例。</a:t>
            </a:r>
          </a:p>
        </p:txBody>
      </p:sp>
      <p:sp>
        <p:nvSpPr>
          <p:cNvPr id="6" name="矩形 5">
            <a:extLst>
              <a:ext uri="{FF2B5EF4-FFF2-40B4-BE49-F238E27FC236}">
                <a16:creationId xmlns:a16="http://schemas.microsoft.com/office/drawing/2014/main" id="{E0A48731-E9F5-4795-8C28-203E5D2F0EDA}"/>
              </a:ext>
            </a:extLst>
          </p:cNvPr>
          <p:cNvSpPr/>
          <p:nvPr/>
        </p:nvSpPr>
        <p:spPr>
          <a:xfrm>
            <a:off x="2617203" y="6454021"/>
            <a:ext cx="710451" cy="369332"/>
          </a:xfrm>
          <a:prstGeom prst="rect">
            <a:avLst/>
          </a:prstGeom>
        </p:spPr>
        <p:txBody>
          <a:bodyPr wrap="none">
            <a:spAutoFit/>
          </a:bodyPr>
          <a:lstStyle/>
          <a:p>
            <a:r>
              <a:rPr lang="zh-CN" altLang="en-US">
                <a:latin typeface="Times New Roman" panose="02020603050405020304" pitchFamily="18" charset="0"/>
                <a:ea typeface="楷体" panose="02010609060101010101" pitchFamily="49" charset="-122"/>
                <a:cs typeface="Times New Roman" panose="02020603050405020304" pitchFamily="18" charset="0"/>
              </a:rPr>
              <a:t>句子</a:t>
            </a:r>
            <a:r>
              <a:rPr lang="en-US" altLang="zh-CN">
                <a:latin typeface="Times New Roman" panose="02020603050405020304" pitchFamily="18" charset="0"/>
                <a:ea typeface="楷体" panose="02010609060101010101" pitchFamily="49" charset="-122"/>
                <a:cs typeface="Times New Roman" panose="02020603050405020304" pitchFamily="18" charset="0"/>
              </a:rPr>
              <a:t>i</a:t>
            </a:r>
            <a:endParaRPr lang="zh-CN" altLang="en-US">
              <a:latin typeface="Times New Roman" panose="02020603050405020304" pitchFamily="18" charset="0"/>
              <a:ea typeface="楷体" panose="02010609060101010101" pitchFamily="49" charset="-122"/>
              <a:cs typeface="Times New Roman" panose="02020603050405020304" pitchFamily="18" charset="0"/>
            </a:endParaRPr>
          </a:p>
        </p:txBody>
      </p:sp>
      <p:sp>
        <p:nvSpPr>
          <p:cNvPr id="14" name="矩形 13">
            <a:extLst>
              <a:ext uri="{FF2B5EF4-FFF2-40B4-BE49-F238E27FC236}">
                <a16:creationId xmlns:a16="http://schemas.microsoft.com/office/drawing/2014/main" id="{BA4FAEEE-E7B4-4045-AD30-8699F08B9963}"/>
              </a:ext>
            </a:extLst>
          </p:cNvPr>
          <p:cNvSpPr/>
          <p:nvPr/>
        </p:nvSpPr>
        <p:spPr>
          <a:xfrm>
            <a:off x="4451527" y="6454021"/>
            <a:ext cx="710451" cy="369332"/>
          </a:xfrm>
          <a:prstGeom prst="rect">
            <a:avLst/>
          </a:prstGeom>
        </p:spPr>
        <p:txBody>
          <a:bodyPr wrap="none">
            <a:spAutoFit/>
          </a:bodyPr>
          <a:lstStyle/>
          <a:p>
            <a:r>
              <a:rPr lang="zh-CN" altLang="en-US">
                <a:latin typeface="Times New Roman" panose="02020603050405020304" pitchFamily="18" charset="0"/>
                <a:ea typeface="楷体" panose="02010609060101010101" pitchFamily="49" charset="-122"/>
                <a:cs typeface="Times New Roman" panose="02020603050405020304" pitchFamily="18" charset="0"/>
              </a:rPr>
              <a:t>句子</a:t>
            </a:r>
            <a:r>
              <a:rPr lang="en-US" altLang="zh-CN">
                <a:latin typeface="Times New Roman" panose="02020603050405020304" pitchFamily="18" charset="0"/>
                <a:ea typeface="楷体" panose="02010609060101010101" pitchFamily="49" charset="-122"/>
                <a:cs typeface="Times New Roman" panose="02020603050405020304" pitchFamily="18" charset="0"/>
              </a:rPr>
              <a:t>j</a:t>
            </a:r>
            <a:endParaRPr lang="zh-CN" altLang="en-US">
              <a:latin typeface="Times New Roman" panose="02020603050405020304" pitchFamily="18" charset="0"/>
              <a:ea typeface="楷体" panose="02010609060101010101" pitchFamily="49" charset="-122"/>
              <a:cs typeface="Times New Roman" panose="02020603050405020304" pitchFamily="18" charset="0"/>
            </a:endParaRPr>
          </a:p>
        </p:txBody>
      </p:sp>
      <p:sp>
        <p:nvSpPr>
          <p:cNvPr id="16" name="灯片编号占位符 15">
            <a:extLst>
              <a:ext uri="{FF2B5EF4-FFF2-40B4-BE49-F238E27FC236}">
                <a16:creationId xmlns:a16="http://schemas.microsoft.com/office/drawing/2014/main" id="{5F1A0862-6A18-4DC8-833D-928058A75DE0}"/>
              </a:ext>
            </a:extLst>
          </p:cNvPr>
          <p:cNvSpPr>
            <a:spLocks noGrp="1"/>
          </p:cNvSpPr>
          <p:nvPr>
            <p:ph type="sldNum" sz="quarter" idx="12"/>
          </p:nvPr>
        </p:nvSpPr>
        <p:spPr/>
        <p:txBody>
          <a:bodyPr/>
          <a:lstStyle/>
          <a:p>
            <a:fld id="{2B55EA8C-D11E-460A-B3EA-929F000B21EE}" type="slidenum">
              <a:rPr lang="zh-CN" altLang="en-US" smtClean="0"/>
              <a:pPr/>
              <a:t>43</a:t>
            </a:fld>
            <a:r>
              <a:rPr lang="en-US" altLang="zh-CN"/>
              <a:t>/56</a:t>
            </a:r>
            <a:endParaRPr lang="zh-CN" altLang="en-US"/>
          </a:p>
        </p:txBody>
      </p:sp>
    </p:spTree>
    <p:extLst>
      <p:ext uri="{BB962C8B-B14F-4D97-AF65-F5344CB8AC3E}">
        <p14:creationId xmlns:p14="http://schemas.microsoft.com/office/powerpoint/2010/main" val="275999276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B3E003D4-FA96-447C-AD8D-83CCF1341D7F}"/>
              </a:ext>
            </a:extLst>
          </p:cNvPr>
          <p:cNvSpPr/>
          <p:nvPr/>
        </p:nvSpPr>
        <p:spPr>
          <a:xfrm>
            <a:off x="283038" y="219313"/>
            <a:ext cx="6813853" cy="584775"/>
          </a:xfrm>
          <a:prstGeom prst="rect">
            <a:avLst/>
          </a:prstGeom>
        </p:spPr>
        <p:txBody>
          <a:bodyPr wrap="none">
            <a:spAutoFit/>
          </a:bodyPr>
          <a:lstStyle/>
          <a:p>
            <a:r>
              <a:rPr lang="en-US" altLang="zh-CN" sz="3200">
                <a:latin typeface="Times New Roman" panose="02020603050405020304" pitchFamily="18" charset="0"/>
                <a:cs typeface="Times New Roman" panose="02020603050405020304" pitchFamily="18" charset="0"/>
              </a:rPr>
              <a:t>Self-Guided CL : </a:t>
            </a:r>
            <a:r>
              <a:rPr lang="zh-CN" altLang="en-US" sz="3200">
                <a:latin typeface="Times New Roman" panose="02020603050405020304" pitchFamily="18" charset="0"/>
                <a:cs typeface="Times New Roman" panose="02020603050405020304" pitchFamily="18" charset="0"/>
              </a:rPr>
              <a:t>自我引导的对比学习</a:t>
            </a:r>
          </a:p>
        </p:txBody>
      </p:sp>
      <p:sp>
        <p:nvSpPr>
          <p:cNvPr id="5" name="矩形 4">
            <a:extLst>
              <a:ext uri="{FF2B5EF4-FFF2-40B4-BE49-F238E27FC236}">
                <a16:creationId xmlns:a16="http://schemas.microsoft.com/office/drawing/2014/main" id="{BE29C0FC-4956-4E29-9DA1-CE0E8FCFA79C}"/>
              </a:ext>
            </a:extLst>
          </p:cNvPr>
          <p:cNvSpPr/>
          <p:nvPr/>
        </p:nvSpPr>
        <p:spPr>
          <a:xfrm>
            <a:off x="762407" y="1016701"/>
            <a:ext cx="11124793" cy="505267"/>
          </a:xfrm>
          <a:prstGeom prst="rect">
            <a:avLst/>
          </a:prstGeom>
        </p:spPr>
        <p:txBody>
          <a:bodyPr wrap="square">
            <a:spAutoFit/>
          </a:bodyPr>
          <a:lstStyle/>
          <a:p>
            <a:pPr>
              <a:lnSpc>
                <a:spcPct val="150000"/>
              </a:lnSpc>
            </a:pPr>
            <a:r>
              <a:rPr lang="en-US" altLang="zh-CN" sz="2000">
                <a:latin typeface="Times New Roman" panose="02020603050405020304" pitchFamily="18" charset="0"/>
                <a:cs typeface="Times New Roman" panose="02020603050405020304" pitchFamily="18" charset="0"/>
              </a:rPr>
              <a:t>Self-Guided Contrastive Learning for BERT Sentence Representations</a:t>
            </a:r>
          </a:p>
        </p:txBody>
      </p:sp>
      <p:sp>
        <p:nvSpPr>
          <p:cNvPr id="7" name="矩形 6">
            <a:extLst>
              <a:ext uri="{FF2B5EF4-FFF2-40B4-BE49-F238E27FC236}">
                <a16:creationId xmlns:a16="http://schemas.microsoft.com/office/drawing/2014/main" id="{8DCEBCA5-1758-45C1-8DAC-00D5E04EFC0A}"/>
              </a:ext>
            </a:extLst>
          </p:cNvPr>
          <p:cNvSpPr/>
          <p:nvPr/>
        </p:nvSpPr>
        <p:spPr>
          <a:xfrm>
            <a:off x="762407" y="1727977"/>
            <a:ext cx="10760867" cy="881139"/>
          </a:xfrm>
          <a:prstGeom prst="rect">
            <a:avLst/>
          </a:prstGeom>
        </p:spPr>
        <p:txBody>
          <a:bodyPr wrap="square">
            <a:spAutoFit/>
          </a:bodyPr>
          <a:lstStyle/>
          <a:p>
            <a:pPr indent="457200">
              <a:lnSpc>
                <a:spcPct val="150000"/>
              </a:lnSpc>
            </a:pPr>
            <a:r>
              <a:rPr lang="zh-CN" altLang="en-US"/>
              <a:t>来自首尔大学，讨论如何在不引入外部资源或者显示的数据增强的情况下，利用</a:t>
            </a:r>
            <a:r>
              <a:rPr lang="en-US" altLang="zh-CN"/>
              <a:t>BERT</a:t>
            </a:r>
            <a:r>
              <a:rPr lang="zh-CN" altLang="en-US"/>
              <a:t>自身的信息去进行对比，从而获得更高质量的句子表示。</a:t>
            </a:r>
          </a:p>
        </p:txBody>
      </p:sp>
      <p:pic>
        <p:nvPicPr>
          <p:cNvPr id="45058" name="Picture 2" descr="https://pic4.zhimg.com/80/v2-dd661ca980396314147f51c954b497bf_720w.jpg">
            <a:extLst>
              <a:ext uri="{FF2B5EF4-FFF2-40B4-BE49-F238E27FC236}">
                <a16:creationId xmlns:a16="http://schemas.microsoft.com/office/drawing/2014/main" id="{E3198967-2C7A-4ED0-A4F1-D0E9D8649C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8361" y="2815125"/>
            <a:ext cx="4403659" cy="3667310"/>
          </a:xfrm>
          <a:prstGeom prst="rect">
            <a:avLst/>
          </a:prstGeom>
          <a:noFill/>
          <a:extLst>
            <a:ext uri="{909E8E84-426E-40DD-AFC4-6F175D3DCCD1}">
              <a14:hiddenFill xmlns:a14="http://schemas.microsoft.com/office/drawing/2010/main">
                <a:solidFill>
                  <a:srgbClr val="FFFFFF"/>
                </a:solidFill>
              </a14:hiddenFill>
            </a:ext>
          </a:extLst>
        </p:spPr>
      </p:pic>
      <p:sp>
        <p:nvSpPr>
          <p:cNvPr id="11" name="矩形 10">
            <a:extLst>
              <a:ext uri="{FF2B5EF4-FFF2-40B4-BE49-F238E27FC236}">
                <a16:creationId xmlns:a16="http://schemas.microsoft.com/office/drawing/2014/main" id="{8B87E654-2F28-4DF2-AA84-BCAB131DADAE}"/>
              </a:ext>
            </a:extLst>
          </p:cNvPr>
          <p:cNvSpPr/>
          <p:nvPr/>
        </p:nvSpPr>
        <p:spPr>
          <a:xfrm>
            <a:off x="6049438" y="3123258"/>
            <a:ext cx="5726248" cy="881139"/>
          </a:xfrm>
          <a:prstGeom prst="rect">
            <a:avLst/>
          </a:prstGeom>
        </p:spPr>
        <p:txBody>
          <a:bodyPr wrap="none">
            <a:spAutoFit/>
          </a:bodyPr>
          <a:lstStyle/>
          <a:p>
            <a:pPr marL="285750" indent="-285750">
              <a:lnSpc>
                <a:spcPct val="150000"/>
              </a:lnSpc>
              <a:buFont typeface="Wingdings" panose="05000000000000000000" pitchFamily="2" charset="2"/>
              <a:buChar char="Ø"/>
            </a:pPr>
            <a:r>
              <a:rPr lang="zh-CN" altLang="en-US"/>
              <a:t>一个</a:t>
            </a:r>
            <a:r>
              <a:rPr lang="en-US" altLang="zh-CN"/>
              <a:t>BERT</a:t>
            </a:r>
            <a:r>
              <a:rPr lang="zh-CN" altLang="en-US"/>
              <a:t>的参数是固定的，用于计算中间层的表示</a:t>
            </a:r>
            <a:endParaRPr lang="en-US" altLang="zh-CN"/>
          </a:p>
          <a:p>
            <a:pPr marL="285750" indent="-285750">
              <a:lnSpc>
                <a:spcPct val="150000"/>
              </a:lnSpc>
              <a:buFont typeface="Wingdings" panose="05000000000000000000" pitchFamily="2" charset="2"/>
              <a:buChar char="Ø"/>
            </a:pPr>
            <a:r>
              <a:rPr lang="zh-CN" altLang="en-US"/>
              <a:t>一个</a:t>
            </a:r>
            <a:r>
              <a:rPr lang="en-US" altLang="zh-CN"/>
              <a:t>BERT</a:t>
            </a:r>
            <a:r>
              <a:rPr lang="zh-CN" altLang="en-US"/>
              <a:t>是要</a:t>
            </a:r>
            <a:r>
              <a:rPr lang="en-US" altLang="zh-CN"/>
              <a:t>fine-tune</a:t>
            </a:r>
            <a:r>
              <a:rPr lang="zh-CN" altLang="en-US"/>
              <a:t>的，用于计算句子</a:t>
            </a:r>
            <a:r>
              <a:rPr lang="en-US" altLang="zh-CN"/>
              <a:t>CLS</a:t>
            </a:r>
            <a:r>
              <a:rPr lang="zh-CN" altLang="en-US"/>
              <a:t>的表示</a:t>
            </a:r>
          </a:p>
        </p:txBody>
      </p:sp>
      <p:sp>
        <p:nvSpPr>
          <p:cNvPr id="4" name="矩形 3">
            <a:extLst>
              <a:ext uri="{FF2B5EF4-FFF2-40B4-BE49-F238E27FC236}">
                <a16:creationId xmlns:a16="http://schemas.microsoft.com/office/drawing/2014/main" id="{85B320A9-15A0-41A9-A1DD-D7F3E128ECC2}"/>
              </a:ext>
            </a:extLst>
          </p:cNvPr>
          <p:cNvSpPr/>
          <p:nvPr/>
        </p:nvSpPr>
        <p:spPr>
          <a:xfrm>
            <a:off x="6787066" y="4928286"/>
            <a:ext cx="4250992" cy="646331"/>
          </a:xfrm>
          <a:prstGeom prst="rect">
            <a:avLst/>
          </a:prstGeom>
        </p:spPr>
        <p:txBody>
          <a:bodyPr wrap="square">
            <a:spAutoFit/>
          </a:bodyPr>
          <a:lstStyle/>
          <a:p>
            <a:r>
              <a:rPr lang="zh-CN" altLang="en-US"/>
              <a:t>同一个的两个表示互为正例，不同句子中间表示或者</a:t>
            </a:r>
            <a:r>
              <a:rPr lang="en-US" altLang="zh-CN"/>
              <a:t>CLS</a:t>
            </a:r>
            <a:r>
              <a:rPr lang="zh-CN" altLang="en-US"/>
              <a:t>的表示互为负例。</a:t>
            </a:r>
          </a:p>
        </p:txBody>
      </p:sp>
      <p:sp>
        <p:nvSpPr>
          <p:cNvPr id="6" name="矩形 5">
            <a:extLst>
              <a:ext uri="{FF2B5EF4-FFF2-40B4-BE49-F238E27FC236}">
                <a16:creationId xmlns:a16="http://schemas.microsoft.com/office/drawing/2014/main" id="{E0A48731-E9F5-4795-8C28-203E5D2F0EDA}"/>
              </a:ext>
            </a:extLst>
          </p:cNvPr>
          <p:cNvSpPr/>
          <p:nvPr/>
        </p:nvSpPr>
        <p:spPr>
          <a:xfrm>
            <a:off x="2617203" y="6454021"/>
            <a:ext cx="710451" cy="369332"/>
          </a:xfrm>
          <a:prstGeom prst="rect">
            <a:avLst/>
          </a:prstGeom>
        </p:spPr>
        <p:txBody>
          <a:bodyPr wrap="none">
            <a:spAutoFit/>
          </a:bodyPr>
          <a:lstStyle/>
          <a:p>
            <a:r>
              <a:rPr lang="zh-CN" altLang="en-US">
                <a:latin typeface="Times New Roman" panose="02020603050405020304" pitchFamily="18" charset="0"/>
                <a:ea typeface="楷体" panose="02010609060101010101" pitchFamily="49" charset="-122"/>
                <a:cs typeface="Times New Roman" panose="02020603050405020304" pitchFamily="18" charset="0"/>
              </a:rPr>
              <a:t>句子</a:t>
            </a:r>
            <a:r>
              <a:rPr lang="en-US" altLang="zh-CN">
                <a:latin typeface="Times New Roman" panose="02020603050405020304" pitchFamily="18" charset="0"/>
                <a:ea typeface="楷体" panose="02010609060101010101" pitchFamily="49" charset="-122"/>
                <a:cs typeface="Times New Roman" panose="02020603050405020304" pitchFamily="18" charset="0"/>
              </a:rPr>
              <a:t>i</a:t>
            </a:r>
            <a:endParaRPr lang="zh-CN" altLang="en-US">
              <a:latin typeface="Times New Roman" panose="02020603050405020304" pitchFamily="18" charset="0"/>
              <a:ea typeface="楷体" panose="02010609060101010101" pitchFamily="49" charset="-122"/>
              <a:cs typeface="Times New Roman" panose="02020603050405020304" pitchFamily="18" charset="0"/>
            </a:endParaRPr>
          </a:p>
        </p:txBody>
      </p:sp>
      <p:sp>
        <p:nvSpPr>
          <p:cNvPr id="14" name="矩形 13">
            <a:extLst>
              <a:ext uri="{FF2B5EF4-FFF2-40B4-BE49-F238E27FC236}">
                <a16:creationId xmlns:a16="http://schemas.microsoft.com/office/drawing/2014/main" id="{BA4FAEEE-E7B4-4045-AD30-8699F08B9963}"/>
              </a:ext>
            </a:extLst>
          </p:cNvPr>
          <p:cNvSpPr/>
          <p:nvPr/>
        </p:nvSpPr>
        <p:spPr>
          <a:xfrm>
            <a:off x="4451527" y="6454021"/>
            <a:ext cx="710451" cy="369332"/>
          </a:xfrm>
          <a:prstGeom prst="rect">
            <a:avLst/>
          </a:prstGeom>
        </p:spPr>
        <p:txBody>
          <a:bodyPr wrap="none">
            <a:spAutoFit/>
          </a:bodyPr>
          <a:lstStyle/>
          <a:p>
            <a:r>
              <a:rPr lang="zh-CN" altLang="en-US">
                <a:latin typeface="Times New Roman" panose="02020603050405020304" pitchFamily="18" charset="0"/>
                <a:ea typeface="楷体" panose="02010609060101010101" pitchFamily="49" charset="-122"/>
                <a:cs typeface="Times New Roman" panose="02020603050405020304" pitchFamily="18" charset="0"/>
              </a:rPr>
              <a:t>句子</a:t>
            </a:r>
            <a:r>
              <a:rPr lang="en-US" altLang="zh-CN">
                <a:latin typeface="Times New Roman" panose="02020603050405020304" pitchFamily="18" charset="0"/>
                <a:ea typeface="楷体" panose="02010609060101010101" pitchFamily="49" charset="-122"/>
                <a:cs typeface="Times New Roman" panose="02020603050405020304" pitchFamily="18" charset="0"/>
              </a:rPr>
              <a:t>j</a:t>
            </a:r>
            <a:endParaRPr lang="zh-CN" altLang="en-US">
              <a:latin typeface="Times New Roman" panose="02020603050405020304" pitchFamily="18" charset="0"/>
              <a:ea typeface="楷体" panose="02010609060101010101" pitchFamily="49" charset="-122"/>
              <a:cs typeface="Times New Roman" panose="02020603050405020304" pitchFamily="18" charset="0"/>
            </a:endParaRPr>
          </a:p>
        </p:txBody>
      </p:sp>
      <p:cxnSp>
        <p:nvCxnSpPr>
          <p:cNvPr id="13" name="直接箭头连接符 12">
            <a:extLst>
              <a:ext uri="{FF2B5EF4-FFF2-40B4-BE49-F238E27FC236}">
                <a16:creationId xmlns:a16="http://schemas.microsoft.com/office/drawing/2014/main" id="{B9FC5E7B-D8D1-4E62-890A-91C205C9F574}"/>
              </a:ext>
            </a:extLst>
          </p:cNvPr>
          <p:cNvCxnSpPr/>
          <p:nvPr/>
        </p:nvCxnSpPr>
        <p:spPr>
          <a:xfrm flipH="1">
            <a:off x="2722418" y="3429000"/>
            <a:ext cx="3602385" cy="800100"/>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a:extLst>
              <a:ext uri="{FF2B5EF4-FFF2-40B4-BE49-F238E27FC236}">
                <a16:creationId xmlns:a16="http://schemas.microsoft.com/office/drawing/2014/main" id="{51F4F6CA-017A-478C-8A28-BC8145DB1266}"/>
              </a:ext>
            </a:extLst>
          </p:cNvPr>
          <p:cNvCxnSpPr>
            <a:cxnSpLocks/>
          </p:cNvCxnSpPr>
          <p:nvPr/>
        </p:nvCxnSpPr>
        <p:spPr>
          <a:xfrm flipH="1">
            <a:off x="3523693" y="3851920"/>
            <a:ext cx="2631939" cy="422919"/>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矩形 14">
            <a:extLst>
              <a:ext uri="{FF2B5EF4-FFF2-40B4-BE49-F238E27FC236}">
                <a16:creationId xmlns:a16="http://schemas.microsoft.com/office/drawing/2014/main" id="{08288CB6-D70B-488F-8172-82E04B384012}"/>
              </a:ext>
            </a:extLst>
          </p:cNvPr>
          <p:cNvSpPr/>
          <p:nvPr/>
        </p:nvSpPr>
        <p:spPr>
          <a:xfrm>
            <a:off x="126107" y="3244334"/>
            <a:ext cx="1107996" cy="369332"/>
          </a:xfrm>
          <a:prstGeom prst="rect">
            <a:avLst/>
          </a:prstGeom>
        </p:spPr>
        <p:txBody>
          <a:bodyPr wrap="none">
            <a:spAutoFit/>
          </a:bodyPr>
          <a:lstStyle/>
          <a:p>
            <a:r>
              <a:rPr lang="zh-CN" altLang="en-US">
                <a:latin typeface="Times New Roman" panose="02020603050405020304" pitchFamily="18" charset="0"/>
                <a:ea typeface="楷体" panose="02010609060101010101" pitchFamily="49" charset="-122"/>
                <a:cs typeface="Times New Roman" panose="02020603050405020304" pitchFamily="18" charset="0"/>
              </a:rPr>
              <a:t>分层采样</a:t>
            </a:r>
          </a:p>
        </p:txBody>
      </p:sp>
      <p:cxnSp>
        <p:nvCxnSpPr>
          <p:cNvPr id="16" name="直接箭头连接符 15">
            <a:extLst>
              <a:ext uri="{FF2B5EF4-FFF2-40B4-BE49-F238E27FC236}">
                <a16:creationId xmlns:a16="http://schemas.microsoft.com/office/drawing/2014/main" id="{AAAEAEE9-AB74-4FA6-9369-C6B73DBA7889}"/>
              </a:ext>
            </a:extLst>
          </p:cNvPr>
          <p:cNvCxnSpPr>
            <a:cxnSpLocks/>
            <a:stCxn id="15" idx="2"/>
          </p:cNvCxnSpPr>
          <p:nvPr/>
        </p:nvCxnSpPr>
        <p:spPr>
          <a:xfrm>
            <a:off x="680105" y="3613666"/>
            <a:ext cx="820838" cy="717816"/>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灯片编号占位符 9">
            <a:extLst>
              <a:ext uri="{FF2B5EF4-FFF2-40B4-BE49-F238E27FC236}">
                <a16:creationId xmlns:a16="http://schemas.microsoft.com/office/drawing/2014/main" id="{C0CF4A4D-691D-408F-BED3-85C813F84A25}"/>
              </a:ext>
            </a:extLst>
          </p:cNvPr>
          <p:cNvSpPr>
            <a:spLocks noGrp="1"/>
          </p:cNvSpPr>
          <p:nvPr>
            <p:ph type="sldNum" sz="quarter" idx="12"/>
          </p:nvPr>
        </p:nvSpPr>
        <p:spPr/>
        <p:txBody>
          <a:bodyPr/>
          <a:lstStyle/>
          <a:p>
            <a:fld id="{2B55EA8C-D11E-460A-B3EA-929F000B21EE}" type="slidenum">
              <a:rPr lang="zh-CN" altLang="en-US" smtClean="0"/>
              <a:pPr/>
              <a:t>44</a:t>
            </a:fld>
            <a:r>
              <a:rPr lang="en-US" altLang="zh-CN"/>
              <a:t>/56</a:t>
            </a:r>
            <a:endParaRPr lang="zh-CN" altLang="en-US"/>
          </a:p>
        </p:txBody>
      </p:sp>
    </p:spTree>
    <p:extLst>
      <p:ext uri="{BB962C8B-B14F-4D97-AF65-F5344CB8AC3E}">
        <p14:creationId xmlns:p14="http://schemas.microsoft.com/office/powerpoint/2010/main" val="265678578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B3E003D4-FA96-447C-AD8D-83CCF1341D7F}"/>
              </a:ext>
            </a:extLst>
          </p:cNvPr>
          <p:cNvSpPr/>
          <p:nvPr/>
        </p:nvSpPr>
        <p:spPr>
          <a:xfrm>
            <a:off x="283038" y="219313"/>
            <a:ext cx="5633081" cy="584775"/>
          </a:xfrm>
          <a:prstGeom prst="rect">
            <a:avLst/>
          </a:prstGeom>
        </p:spPr>
        <p:txBody>
          <a:bodyPr wrap="none">
            <a:spAutoFit/>
          </a:bodyPr>
          <a:lstStyle/>
          <a:p>
            <a:r>
              <a:rPr lang="en-US" altLang="zh-CN" sz="3200">
                <a:latin typeface="Times New Roman" panose="02020603050405020304" pitchFamily="18" charset="0"/>
                <a:cs typeface="Times New Roman" panose="02020603050405020304" pitchFamily="18" charset="0"/>
              </a:rPr>
              <a:t>ConSERT:</a:t>
            </a:r>
            <a:r>
              <a:rPr lang="zh-CN" altLang="en-US" sz="3200">
                <a:latin typeface="Times New Roman" panose="02020603050405020304" pitchFamily="18" charset="0"/>
                <a:cs typeface="Times New Roman" panose="02020603050405020304" pitchFamily="18" charset="0"/>
              </a:rPr>
              <a:t>数据增强与对比学习</a:t>
            </a:r>
          </a:p>
        </p:txBody>
      </p:sp>
      <p:sp>
        <p:nvSpPr>
          <p:cNvPr id="18" name="矩形 17">
            <a:extLst>
              <a:ext uri="{FF2B5EF4-FFF2-40B4-BE49-F238E27FC236}">
                <a16:creationId xmlns:a16="http://schemas.microsoft.com/office/drawing/2014/main" id="{826672BE-FEC3-4D93-A388-473FC9ED0B4B}"/>
              </a:ext>
            </a:extLst>
          </p:cNvPr>
          <p:cNvSpPr/>
          <p:nvPr/>
        </p:nvSpPr>
        <p:spPr>
          <a:xfrm>
            <a:off x="762407" y="1016701"/>
            <a:ext cx="10760867" cy="498663"/>
          </a:xfrm>
          <a:prstGeom prst="rect">
            <a:avLst/>
          </a:prstGeom>
        </p:spPr>
        <p:txBody>
          <a:bodyPr wrap="square">
            <a:spAutoFit/>
          </a:bodyPr>
          <a:lstStyle/>
          <a:p>
            <a:pPr>
              <a:lnSpc>
                <a:spcPct val="150000"/>
              </a:lnSpc>
            </a:pPr>
            <a:r>
              <a:rPr lang="en-US" altLang="zh-CN" sz="2000">
                <a:latin typeface="Times New Roman" panose="02020603050405020304" pitchFamily="18" charset="0"/>
                <a:cs typeface="Times New Roman" panose="02020603050405020304" pitchFamily="18" charset="0"/>
              </a:rPr>
              <a:t>Self-Guided Contrastive Learning for BERT Sentence Representations</a:t>
            </a:r>
          </a:p>
        </p:txBody>
      </p:sp>
      <p:sp>
        <p:nvSpPr>
          <p:cNvPr id="19" name="矩形 18">
            <a:extLst>
              <a:ext uri="{FF2B5EF4-FFF2-40B4-BE49-F238E27FC236}">
                <a16:creationId xmlns:a16="http://schemas.microsoft.com/office/drawing/2014/main" id="{93955018-E6CC-4725-A5A7-050F659B21A1}"/>
              </a:ext>
            </a:extLst>
          </p:cNvPr>
          <p:cNvSpPr/>
          <p:nvPr/>
        </p:nvSpPr>
        <p:spPr>
          <a:xfrm>
            <a:off x="762407" y="1727977"/>
            <a:ext cx="10760867" cy="881139"/>
          </a:xfrm>
          <a:prstGeom prst="rect">
            <a:avLst/>
          </a:prstGeom>
        </p:spPr>
        <p:txBody>
          <a:bodyPr wrap="square">
            <a:spAutoFit/>
          </a:bodyPr>
          <a:lstStyle/>
          <a:p>
            <a:pPr indent="457200">
              <a:lnSpc>
                <a:spcPct val="150000"/>
              </a:lnSpc>
            </a:pPr>
            <a:r>
              <a:rPr lang="zh-CN" altLang="en-US"/>
              <a:t>来自北邮，也是研究如何在无监督的模式下，学习更好的句子表示。该工作主要对比了使用</a:t>
            </a:r>
            <a:r>
              <a:rPr lang="en-US" altLang="zh-CN"/>
              <a:t>4</a:t>
            </a:r>
            <a:r>
              <a:rPr lang="zh-CN" altLang="en-US"/>
              <a:t>种不同的数据增强方式进行对比对句子表示的作用。</a:t>
            </a:r>
          </a:p>
        </p:txBody>
      </p:sp>
      <p:pic>
        <p:nvPicPr>
          <p:cNvPr id="20" name="Picture 2" descr="https://pic4.zhimg.com/80/v2-8f4490748a1747ca53117f0af2198967_720w.jpg">
            <a:extLst>
              <a:ext uri="{FF2B5EF4-FFF2-40B4-BE49-F238E27FC236}">
                <a16:creationId xmlns:a16="http://schemas.microsoft.com/office/drawing/2014/main" id="{5552F119-3023-49BC-BF8E-A0F546BE5C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31046" y="2999077"/>
            <a:ext cx="7516805" cy="3038042"/>
          </a:xfrm>
          <a:prstGeom prst="rect">
            <a:avLst/>
          </a:prstGeom>
          <a:noFill/>
          <a:extLst>
            <a:ext uri="{909E8E84-426E-40DD-AFC4-6F175D3DCCD1}">
              <a14:hiddenFill xmlns:a14="http://schemas.microsoft.com/office/drawing/2010/main">
                <a:solidFill>
                  <a:srgbClr val="FFFFFF"/>
                </a:solidFill>
              </a14:hiddenFill>
            </a:ext>
          </a:extLst>
        </p:spPr>
      </p:pic>
      <p:sp>
        <p:nvSpPr>
          <p:cNvPr id="21" name="矩形 20">
            <a:extLst>
              <a:ext uri="{FF2B5EF4-FFF2-40B4-BE49-F238E27FC236}">
                <a16:creationId xmlns:a16="http://schemas.microsoft.com/office/drawing/2014/main" id="{4B8767DB-D9D2-4E89-AF2A-55C8E5DF05E3}"/>
              </a:ext>
            </a:extLst>
          </p:cNvPr>
          <p:cNvSpPr/>
          <p:nvPr/>
        </p:nvSpPr>
        <p:spPr>
          <a:xfrm>
            <a:off x="9564418" y="3774270"/>
            <a:ext cx="1396536" cy="1200329"/>
          </a:xfrm>
          <a:prstGeom prst="rect">
            <a:avLst/>
          </a:prstGeom>
        </p:spPr>
        <p:txBody>
          <a:bodyPr wrap="none">
            <a:spAutoFit/>
          </a:bodyPr>
          <a:lstStyle/>
          <a:p>
            <a:pPr marL="285750" indent="-285750">
              <a:buFont typeface="Wingdings" panose="05000000000000000000" pitchFamily="2" charset="2"/>
              <a:buChar char="Ø"/>
            </a:pPr>
            <a:r>
              <a:rPr lang="zh-CN" altLang="en-US"/>
              <a:t>对抗扰动</a:t>
            </a:r>
            <a:endParaRPr lang="en-US" altLang="zh-CN"/>
          </a:p>
          <a:p>
            <a:pPr marL="285750" indent="-285750">
              <a:buFont typeface="Wingdings" panose="05000000000000000000" pitchFamily="2" charset="2"/>
              <a:buChar char="Ø"/>
            </a:pPr>
            <a:r>
              <a:rPr lang="zh-CN" altLang="en-US"/>
              <a:t>随机打乱</a:t>
            </a:r>
            <a:endParaRPr lang="en-US" altLang="zh-CN"/>
          </a:p>
          <a:p>
            <a:pPr marL="285750" indent="-285750">
              <a:buFont typeface="Wingdings" panose="05000000000000000000" pitchFamily="2" charset="2"/>
              <a:buChar char="Ø"/>
            </a:pPr>
            <a:r>
              <a:rPr lang="zh-CN" altLang="en-US"/>
              <a:t>截断</a:t>
            </a:r>
            <a:endParaRPr lang="en-US" altLang="zh-CN"/>
          </a:p>
          <a:p>
            <a:pPr marL="285750" indent="-285750">
              <a:buFont typeface="Wingdings" panose="05000000000000000000" pitchFamily="2" charset="2"/>
              <a:buChar char="Ø"/>
            </a:pPr>
            <a:r>
              <a:rPr lang="en-US" altLang="zh-CN"/>
              <a:t>Dropout</a:t>
            </a:r>
            <a:endParaRPr lang="zh-CN" altLang="en-US"/>
          </a:p>
        </p:txBody>
      </p:sp>
      <p:sp>
        <p:nvSpPr>
          <p:cNvPr id="8" name="灯片编号占位符 7">
            <a:extLst>
              <a:ext uri="{FF2B5EF4-FFF2-40B4-BE49-F238E27FC236}">
                <a16:creationId xmlns:a16="http://schemas.microsoft.com/office/drawing/2014/main" id="{3792E0DA-247A-4AF2-995B-CC75135E6FBF}"/>
              </a:ext>
            </a:extLst>
          </p:cNvPr>
          <p:cNvSpPr>
            <a:spLocks noGrp="1"/>
          </p:cNvSpPr>
          <p:nvPr>
            <p:ph type="sldNum" sz="quarter" idx="12"/>
          </p:nvPr>
        </p:nvSpPr>
        <p:spPr/>
        <p:txBody>
          <a:bodyPr/>
          <a:lstStyle/>
          <a:p>
            <a:fld id="{2B55EA8C-D11E-460A-B3EA-929F000B21EE}" type="slidenum">
              <a:rPr lang="zh-CN" altLang="en-US" smtClean="0"/>
              <a:pPr/>
              <a:t>45</a:t>
            </a:fld>
            <a:r>
              <a:rPr lang="en-US" altLang="zh-CN"/>
              <a:t>/56</a:t>
            </a:r>
            <a:endParaRPr lang="zh-CN" altLang="en-US"/>
          </a:p>
        </p:txBody>
      </p:sp>
    </p:spTree>
    <p:extLst>
      <p:ext uri="{BB962C8B-B14F-4D97-AF65-F5344CB8AC3E}">
        <p14:creationId xmlns:p14="http://schemas.microsoft.com/office/powerpoint/2010/main" val="300599178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B3E003D4-FA96-447C-AD8D-83CCF1341D7F}"/>
              </a:ext>
            </a:extLst>
          </p:cNvPr>
          <p:cNvSpPr/>
          <p:nvPr/>
        </p:nvSpPr>
        <p:spPr>
          <a:xfrm>
            <a:off x="283038" y="219313"/>
            <a:ext cx="4995278" cy="584775"/>
          </a:xfrm>
          <a:prstGeom prst="rect">
            <a:avLst/>
          </a:prstGeom>
        </p:spPr>
        <p:txBody>
          <a:bodyPr wrap="none">
            <a:spAutoFit/>
          </a:bodyPr>
          <a:lstStyle/>
          <a:p>
            <a:r>
              <a:rPr lang="en-US" altLang="zh-CN" sz="3200">
                <a:latin typeface="Times New Roman" panose="02020603050405020304" pitchFamily="18" charset="0"/>
                <a:cs typeface="Times New Roman" panose="02020603050405020304" pitchFamily="18" charset="0"/>
              </a:rPr>
              <a:t>DeCLUTR:</a:t>
            </a:r>
            <a:r>
              <a:rPr lang="zh-CN" altLang="en-US" sz="3200">
                <a:latin typeface="Times New Roman" panose="02020603050405020304" pitchFamily="18" charset="0"/>
                <a:cs typeface="Times New Roman" panose="02020603050405020304" pitchFamily="18" charset="0"/>
              </a:rPr>
              <a:t>无监督文本表示</a:t>
            </a:r>
          </a:p>
        </p:txBody>
      </p:sp>
      <p:sp>
        <p:nvSpPr>
          <p:cNvPr id="5" name="矩形 4">
            <a:extLst>
              <a:ext uri="{FF2B5EF4-FFF2-40B4-BE49-F238E27FC236}">
                <a16:creationId xmlns:a16="http://schemas.microsoft.com/office/drawing/2014/main" id="{BE29C0FC-4956-4E29-9DA1-CE0E8FCFA79C}"/>
              </a:ext>
            </a:extLst>
          </p:cNvPr>
          <p:cNvSpPr/>
          <p:nvPr/>
        </p:nvSpPr>
        <p:spPr>
          <a:xfrm>
            <a:off x="762407" y="1016701"/>
            <a:ext cx="10760867" cy="498663"/>
          </a:xfrm>
          <a:prstGeom prst="rect">
            <a:avLst/>
          </a:prstGeom>
        </p:spPr>
        <p:txBody>
          <a:bodyPr wrap="square">
            <a:spAutoFit/>
          </a:bodyPr>
          <a:lstStyle/>
          <a:p>
            <a:pPr>
              <a:lnSpc>
                <a:spcPct val="150000"/>
              </a:lnSpc>
            </a:pPr>
            <a:r>
              <a:rPr lang="en-US" altLang="zh-CN" sz="2000">
                <a:latin typeface="Times New Roman" panose="02020603050405020304" pitchFamily="18" charset="0"/>
                <a:cs typeface="Times New Roman" panose="02020603050405020304" pitchFamily="18" charset="0"/>
              </a:rPr>
              <a:t>DeCLUTR: Deep Contrastive Learning for Unsupervised Textual Representations</a:t>
            </a:r>
          </a:p>
        </p:txBody>
      </p:sp>
      <p:sp>
        <p:nvSpPr>
          <p:cNvPr id="7" name="矩形 6">
            <a:extLst>
              <a:ext uri="{FF2B5EF4-FFF2-40B4-BE49-F238E27FC236}">
                <a16:creationId xmlns:a16="http://schemas.microsoft.com/office/drawing/2014/main" id="{8DCEBCA5-1758-45C1-8DAC-00D5E04EFC0A}"/>
              </a:ext>
            </a:extLst>
          </p:cNvPr>
          <p:cNvSpPr/>
          <p:nvPr/>
        </p:nvSpPr>
        <p:spPr>
          <a:xfrm>
            <a:off x="762407" y="1727977"/>
            <a:ext cx="10760867" cy="465640"/>
          </a:xfrm>
          <a:prstGeom prst="rect">
            <a:avLst/>
          </a:prstGeom>
        </p:spPr>
        <p:txBody>
          <a:bodyPr wrap="square">
            <a:spAutoFit/>
          </a:bodyPr>
          <a:lstStyle/>
          <a:p>
            <a:pPr indent="457200">
              <a:lnSpc>
                <a:spcPct val="150000"/>
              </a:lnSpc>
            </a:pPr>
            <a:r>
              <a:rPr lang="zh-CN" altLang="en-US"/>
              <a:t>来自多伦多大学，是</a:t>
            </a:r>
            <a:r>
              <a:rPr lang="en-US" altLang="zh-CN"/>
              <a:t>NLP</a:t>
            </a:r>
            <a:r>
              <a:rPr lang="zh-CN" altLang="en-US"/>
              <a:t>领域使用对比学习中较早的一篇。对比体现在两个方面：</a:t>
            </a:r>
          </a:p>
        </p:txBody>
      </p:sp>
      <p:sp>
        <p:nvSpPr>
          <p:cNvPr id="6" name="矩形 5">
            <a:extLst>
              <a:ext uri="{FF2B5EF4-FFF2-40B4-BE49-F238E27FC236}">
                <a16:creationId xmlns:a16="http://schemas.microsoft.com/office/drawing/2014/main" id="{E872D758-B4DF-467B-81A7-74A94A53D34D}"/>
              </a:ext>
            </a:extLst>
          </p:cNvPr>
          <p:cNvSpPr/>
          <p:nvPr/>
        </p:nvSpPr>
        <p:spPr>
          <a:xfrm>
            <a:off x="6473672" y="2825940"/>
            <a:ext cx="5049602" cy="1712135"/>
          </a:xfrm>
          <a:prstGeom prst="rect">
            <a:avLst/>
          </a:prstGeom>
        </p:spPr>
        <p:txBody>
          <a:bodyPr wrap="square">
            <a:spAutoFit/>
          </a:bodyPr>
          <a:lstStyle/>
          <a:p>
            <a:pPr marL="285750" indent="-285750">
              <a:lnSpc>
                <a:spcPct val="150000"/>
              </a:lnSpc>
              <a:buFont typeface="Wingdings" panose="05000000000000000000" pitchFamily="2" charset="2"/>
              <a:buChar char="Ø"/>
            </a:pPr>
            <a:r>
              <a:rPr lang="zh-CN" altLang="en-US"/>
              <a:t>同一个文章中抽样出的几个句子互为正样本，认为不同文章中抽样出的句子互为负样本；</a:t>
            </a:r>
            <a:endParaRPr lang="en-US" altLang="zh-CN"/>
          </a:p>
          <a:p>
            <a:pPr marL="285750" indent="-285750">
              <a:lnSpc>
                <a:spcPct val="150000"/>
              </a:lnSpc>
              <a:buFont typeface="Wingdings" panose="05000000000000000000" pitchFamily="2" charset="2"/>
              <a:buChar char="Ø"/>
            </a:pPr>
            <a:r>
              <a:rPr lang="zh-CN" altLang="en-US"/>
              <a:t>句子通过采样</a:t>
            </a:r>
            <a:r>
              <a:rPr lang="en-US" altLang="zh-CN"/>
              <a:t>span</a:t>
            </a:r>
            <a:r>
              <a:rPr lang="zh-CN" altLang="en-US"/>
              <a:t>获得；</a:t>
            </a:r>
            <a:endParaRPr lang="en-US" altLang="zh-CN"/>
          </a:p>
          <a:p>
            <a:pPr marL="285750" indent="-285750">
              <a:lnSpc>
                <a:spcPct val="150000"/>
              </a:lnSpc>
              <a:buFont typeface="Wingdings" panose="05000000000000000000" pitchFamily="2" charset="2"/>
              <a:buChar char="Ø"/>
            </a:pPr>
            <a:r>
              <a:rPr lang="en-US" altLang="zh-CN"/>
              <a:t>Span</a:t>
            </a:r>
            <a:r>
              <a:rPr lang="zh-CN" altLang="en-US"/>
              <a:t>间重叠、相邻或包含</a:t>
            </a:r>
            <a:r>
              <a:rPr lang="en-US" altLang="zh-CN"/>
              <a:t>.</a:t>
            </a:r>
            <a:endParaRPr lang="zh-CN" altLang="en-US"/>
          </a:p>
        </p:txBody>
      </p:sp>
      <p:pic>
        <p:nvPicPr>
          <p:cNvPr id="8" name="图片 7">
            <a:extLst>
              <a:ext uri="{FF2B5EF4-FFF2-40B4-BE49-F238E27FC236}">
                <a16:creationId xmlns:a16="http://schemas.microsoft.com/office/drawing/2014/main" id="{3EBB9CD0-2810-466F-B7CD-4A3E733C9831}"/>
              </a:ext>
            </a:extLst>
          </p:cNvPr>
          <p:cNvPicPr>
            <a:picLocks noChangeAspect="1"/>
          </p:cNvPicPr>
          <p:nvPr/>
        </p:nvPicPr>
        <p:blipFill>
          <a:blip r:embed="rId2"/>
          <a:stretch>
            <a:fillRect/>
          </a:stretch>
        </p:blipFill>
        <p:spPr>
          <a:xfrm>
            <a:off x="679253" y="2657133"/>
            <a:ext cx="5638420" cy="3761884"/>
          </a:xfrm>
          <a:prstGeom prst="rect">
            <a:avLst/>
          </a:prstGeom>
        </p:spPr>
      </p:pic>
      <p:pic>
        <p:nvPicPr>
          <p:cNvPr id="10" name="图片 9">
            <a:extLst>
              <a:ext uri="{FF2B5EF4-FFF2-40B4-BE49-F238E27FC236}">
                <a16:creationId xmlns:a16="http://schemas.microsoft.com/office/drawing/2014/main" id="{CEE886A7-CC44-45A4-A46E-F180196452BC}"/>
              </a:ext>
            </a:extLst>
          </p:cNvPr>
          <p:cNvPicPr>
            <a:picLocks noChangeAspect="1"/>
          </p:cNvPicPr>
          <p:nvPr/>
        </p:nvPicPr>
        <p:blipFill>
          <a:blip r:embed="rId3"/>
          <a:stretch>
            <a:fillRect/>
          </a:stretch>
        </p:blipFill>
        <p:spPr>
          <a:xfrm>
            <a:off x="7493711" y="5258696"/>
            <a:ext cx="3009524" cy="476190"/>
          </a:xfrm>
          <a:prstGeom prst="rect">
            <a:avLst/>
          </a:prstGeom>
        </p:spPr>
      </p:pic>
      <p:sp>
        <p:nvSpPr>
          <p:cNvPr id="11" name="矩形 10">
            <a:extLst>
              <a:ext uri="{FF2B5EF4-FFF2-40B4-BE49-F238E27FC236}">
                <a16:creationId xmlns:a16="http://schemas.microsoft.com/office/drawing/2014/main" id="{E5362FEB-D5EA-4FB0-BFA8-1125D8E178BC}"/>
              </a:ext>
            </a:extLst>
          </p:cNvPr>
          <p:cNvSpPr/>
          <p:nvPr/>
        </p:nvSpPr>
        <p:spPr>
          <a:xfrm>
            <a:off x="7935261" y="5841299"/>
            <a:ext cx="2308645" cy="369332"/>
          </a:xfrm>
          <a:prstGeom prst="rect">
            <a:avLst/>
          </a:prstGeom>
        </p:spPr>
        <p:txBody>
          <a:bodyPr wrap="none">
            <a:spAutoFit/>
          </a:bodyPr>
          <a:lstStyle/>
          <a:p>
            <a:r>
              <a:rPr lang="zh-CN" altLang="en-US"/>
              <a:t>对比损失加</a:t>
            </a:r>
            <a:r>
              <a:rPr lang="en-US" altLang="zh-CN"/>
              <a:t>MLM</a:t>
            </a:r>
            <a:r>
              <a:rPr lang="zh-CN" altLang="en-US"/>
              <a:t>损失</a:t>
            </a:r>
          </a:p>
        </p:txBody>
      </p:sp>
      <p:sp>
        <p:nvSpPr>
          <p:cNvPr id="12" name="灯片编号占位符 11">
            <a:extLst>
              <a:ext uri="{FF2B5EF4-FFF2-40B4-BE49-F238E27FC236}">
                <a16:creationId xmlns:a16="http://schemas.microsoft.com/office/drawing/2014/main" id="{5CF68B50-FBFC-49A3-9F71-9DA0506DE591}"/>
              </a:ext>
            </a:extLst>
          </p:cNvPr>
          <p:cNvSpPr>
            <a:spLocks noGrp="1"/>
          </p:cNvSpPr>
          <p:nvPr>
            <p:ph type="sldNum" sz="quarter" idx="12"/>
          </p:nvPr>
        </p:nvSpPr>
        <p:spPr/>
        <p:txBody>
          <a:bodyPr/>
          <a:lstStyle/>
          <a:p>
            <a:fld id="{2B55EA8C-D11E-460A-B3EA-929F000B21EE}" type="slidenum">
              <a:rPr lang="zh-CN" altLang="en-US" smtClean="0"/>
              <a:pPr/>
              <a:t>46</a:t>
            </a:fld>
            <a:r>
              <a:rPr lang="en-US" altLang="zh-CN"/>
              <a:t>/56</a:t>
            </a:r>
            <a:endParaRPr lang="zh-CN" altLang="en-US"/>
          </a:p>
        </p:txBody>
      </p:sp>
    </p:spTree>
    <p:extLst>
      <p:ext uri="{BB962C8B-B14F-4D97-AF65-F5344CB8AC3E}">
        <p14:creationId xmlns:p14="http://schemas.microsoft.com/office/powerpoint/2010/main" val="306464987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B3E003D4-FA96-447C-AD8D-83CCF1341D7F}"/>
              </a:ext>
            </a:extLst>
          </p:cNvPr>
          <p:cNvSpPr/>
          <p:nvPr/>
        </p:nvSpPr>
        <p:spPr>
          <a:xfrm>
            <a:off x="283038" y="219313"/>
            <a:ext cx="6019597" cy="584775"/>
          </a:xfrm>
          <a:prstGeom prst="rect">
            <a:avLst/>
          </a:prstGeom>
        </p:spPr>
        <p:txBody>
          <a:bodyPr wrap="none">
            <a:spAutoFit/>
          </a:bodyPr>
          <a:lstStyle/>
          <a:p>
            <a:r>
              <a:rPr lang="en-US" altLang="zh-CN" sz="3200">
                <a:latin typeface="Times New Roman" panose="02020603050405020304" pitchFamily="18" charset="0"/>
                <a:cs typeface="Times New Roman" panose="02020603050405020304" pitchFamily="18" charset="0"/>
              </a:rPr>
              <a:t>CLINE:</a:t>
            </a:r>
            <a:r>
              <a:rPr lang="zh-CN" altLang="en-US" sz="3200">
                <a:latin typeface="Times New Roman" panose="02020603050405020304" pitchFamily="18" charset="0"/>
                <a:cs typeface="Times New Roman" panose="02020603050405020304" pitchFamily="18" charset="0"/>
              </a:rPr>
              <a:t>负例对对比学习的重要性</a:t>
            </a:r>
          </a:p>
        </p:txBody>
      </p:sp>
      <p:sp>
        <p:nvSpPr>
          <p:cNvPr id="5" name="矩形 4">
            <a:extLst>
              <a:ext uri="{FF2B5EF4-FFF2-40B4-BE49-F238E27FC236}">
                <a16:creationId xmlns:a16="http://schemas.microsoft.com/office/drawing/2014/main" id="{BE29C0FC-4956-4E29-9DA1-CE0E8FCFA79C}"/>
              </a:ext>
            </a:extLst>
          </p:cNvPr>
          <p:cNvSpPr/>
          <p:nvPr/>
        </p:nvSpPr>
        <p:spPr>
          <a:xfrm>
            <a:off x="762407" y="1016701"/>
            <a:ext cx="10760867" cy="463397"/>
          </a:xfrm>
          <a:prstGeom prst="rect">
            <a:avLst/>
          </a:prstGeom>
        </p:spPr>
        <p:txBody>
          <a:bodyPr wrap="square">
            <a:spAutoFit/>
          </a:bodyPr>
          <a:lstStyle/>
          <a:p>
            <a:pPr>
              <a:lnSpc>
                <a:spcPct val="150000"/>
              </a:lnSpc>
            </a:pPr>
            <a:r>
              <a:rPr lang="en-US" altLang="zh-CN" b="1" i="1"/>
              <a:t>CLINE: Contrastive Learning with Semantic Negative Examples for Natural Language Understanding</a:t>
            </a:r>
            <a:endParaRPr lang="en-US" altLang="zh-CN" sz="2000">
              <a:latin typeface="Times New Roman" panose="02020603050405020304" pitchFamily="18" charset="0"/>
              <a:cs typeface="Times New Roman" panose="02020603050405020304" pitchFamily="18" charset="0"/>
            </a:endParaRPr>
          </a:p>
        </p:txBody>
      </p:sp>
      <p:sp>
        <p:nvSpPr>
          <p:cNvPr id="7" name="矩形 6">
            <a:extLst>
              <a:ext uri="{FF2B5EF4-FFF2-40B4-BE49-F238E27FC236}">
                <a16:creationId xmlns:a16="http://schemas.microsoft.com/office/drawing/2014/main" id="{8DCEBCA5-1758-45C1-8DAC-00D5E04EFC0A}"/>
              </a:ext>
            </a:extLst>
          </p:cNvPr>
          <p:cNvSpPr/>
          <p:nvPr/>
        </p:nvSpPr>
        <p:spPr>
          <a:xfrm>
            <a:off x="762407" y="1727977"/>
            <a:ext cx="10760867" cy="881139"/>
          </a:xfrm>
          <a:prstGeom prst="rect">
            <a:avLst/>
          </a:prstGeom>
        </p:spPr>
        <p:txBody>
          <a:bodyPr wrap="square">
            <a:spAutoFit/>
          </a:bodyPr>
          <a:lstStyle/>
          <a:p>
            <a:pPr indent="457200">
              <a:lnSpc>
                <a:spcPct val="150000"/>
              </a:lnSpc>
            </a:pPr>
            <a:r>
              <a:rPr lang="zh-CN" altLang="en-US"/>
              <a:t>来自清华大学，文章探讨的是如何利用对比学习提高模型的鲁棒性。用探针对句子语义进行轻微扰动，模型就会预测错误，弥补对抗学习无法检测</a:t>
            </a:r>
            <a:r>
              <a:rPr lang="zh-CN" altLang="en-US" b="1"/>
              <a:t>语义不同或者相反的扰动。</a:t>
            </a:r>
            <a:endParaRPr lang="zh-CN" altLang="en-US"/>
          </a:p>
        </p:txBody>
      </p:sp>
      <p:pic>
        <p:nvPicPr>
          <p:cNvPr id="48130" name="Picture 2" descr="https://pic4.zhimg.com/80/v2-7c8176b119dcfce3e13f72c3aafa0f97_720w.jpg">
            <a:extLst>
              <a:ext uri="{FF2B5EF4-FFF2-40B4-BE49-F238E27FC236}">
                <a16:creationId xmlns:a16="http://schemas.microsoft.com/office/drawing/2014/main" id="{451CC1B9-4487-40A4-B0AB-DE90F76A9E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512" y="2748146"/>
            <a:ext cx="7283048" cy="3742677"/>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a:extLst>
              <a:ext uri="{FF2B5EF4-FFF2-40B4-BE49-F238E27FC236}">
                <a16:creationId xmlns:a16="http://schemas.microsoft.com/office/drawing/2014/main" id="{427FA7F9-39B0-45BD-9359-C6150C369504}"/>
              </a:ext>
            </a:extLst>
          </p:cNvPr>
          <p:cNvSpPr/>
          <p:nvPr/>
        </p:nvSpPr>
        <p:spPr>
          <a:xfrm>
            <a:off x="7430560" y="3200703"/>
            <a:ext cx="4248772" cy="1200329"/>
          </a:xfrm>
          <a:prstGeom prst="rect">
            <a:avLst/>
          </a:prstGeom>
        </p:spPr>
        <p:txBody>
          <a:bodyPr wrap="square">
            <a:spAutoFit/>
          </a:bodyPr>
          <a:lstStyle/>
          <a:p>
            <a:pPr marL="285750" indent="-285750">
              <a:buFont typeface="Wingdings" panose="05000000000000000000" pitchFamily="2" charset="2"/>
              <a:buChar char="Ø"/>
            </a:pPr>
            <a:r>
              <a:rPr lang="zh-CN" altLang="en-US"/>
              <a:t>正例是将句子中的词</a:t>
            </a:r>
            <a:r>
              <a:rPr lang="en-US" altLang="zh-CN"/>
              <a:t>(</a:t>
            </a:r>
            <a:r>
              <a:rPr lang="zh-CN" altLang="en-US"/>
              <a:t>名词、动词、形容词）替换为其同义词；</a:t>
            </a:r>
            <a:endParaRPr lang="en-US" altLang="zh-CN"/>
          </a:p>
          <a:p>
            <a:pPr marL="285750" indent="-285750">
              <a:buFont typeface="Wingdings" panose="05000000000000000000" pitchFamily="2" charset="2"/>
              <a:buChar char="Ø"/>
            </a:pPr>
            <a:r>
              <a:rPr lang="zh-CN" altLang="en-US"/>
              <a:t>负例是将句子中的词替换为其反义词或者随机选择的词</a:t>
            </a:r>
            <a:r>
              <a:rPr lang="en-US" altLang="zh-CN"/>
              <a:t>.</a:t>
            </a:r>
            <a:endParaRPr lang="zh-CN" altLang="en-US"/>
          </a:p>
        </p:txBody>
      </p:sp>
      <p:sp>
        <p:nvSpPr>
          <p:cNvPr id="9" name="矩形 8">
            <a:extLst>
              <a:ext uri="{FF2B5EF4-FFF2-40B4-BE49-F238E27FC236}">
                <a16:creationId xmlns:a16="http://schemas.microsoft.com/office/drawing/2014/main" id="{1BE2A950-A9ED-4531-8460-C92B04442B03}"/>
              </a:ext>
            </a:extLst>
          </p:cNvPr>
          <p:cNvSpPr/>
          <p:nvPr/>
        </p:nvSpPr>
        <p:spPr>
          <a:xfrm>
            <a:off x="7503297" y="5080571"/>
            <a:ext cx="4435858" cy="369332"/>
          </a:xfrm>
          <a:prstGeom prst="rect">
            <a:avLst/>
          </a:prstGeom>
        </p:spPr>
        <p:txBody>
          <a:bodyPr wrap="square">
            <a:spAutoFit/>
          </a:bodyPr>
          <a:lstStyle/>
          <a:p>
            <a:r>
              <a:rPr lang="en-US" altLang="zh-CN"/>
              <a:t>MLM</a:t>
            </a:r>
            <a:r>
              <a:rPr lang="zh-CN" altLang="en-US"/>
              <a:t>损失 </a:t>
            </a:r>
            <a:r>
              <a:rPr lang="en-US" altLang="zh-CN"/>
              <a:t>+ </a:t>
            </a:r>
            <a:r>
              <a:rPr lang="zh-CN" altLang="en-US"/>
              <a:t>替换词的损失</a:t>
            </a:r>
            <a:r>
              <a:rPr lang="en-US" altLang="zh-CN"/>
              <a:t>RTD + </a:t>
            </a:r>
            <a:r>
              <a:rPr lang="zh-CN" altLang="en-US"/>
              <a:t>对比损失</a:t>
            </a:r>
          </a:p>
        </p:txBody>
      </p:sp>
      <p:sp>
        <p:nvSpPr>
          <p:cNvPr id="12" name="灯片编号占位符 11">
            <a:extLst>
              <a:ext uri="{FF2B5EF4-FFF2-40B4-BE49-F238E27FC236}">
                <a16:creationId xmlns:a16="http://schemas.microsoft.com/office/drawing/2014/main" id="{B2320D32-4647-4BD8-8602-76DC638BF0FD}"/>
              </a:ext>
            </a:extLst>
          </p:cNvPr>
          <p:cNvSpPr>
            <a:spLocks noGrp="1"/>
          </p:cNvSpPr>
          <p:nvPr>
            <p:ph type="sldNum" sz="quarter" idx="12"/>
          </p:nvPr>
        </p:nvSpPr>
        <p:spPr/>
        <p:txBody>
          <a:bodyPr/>
          <a:lstStyle/>
          <a:p>
            <a:fld id="{2B55EA8C-D11E-460A-B3EA-929F000B21EE}" type="slidenum">
              <a:rPr lang="zh-CN" altLang="en-US" smtClean="0"/>
              <a:pPr/>
              <a:t>47</a:t>
            </a:fld>
            <a:r>
              <a:rPr lang="en-US" altLang="zh-CN"/>
              <a:t>/56</a:t>
            </a:r>
            <a:endParaRPr lang="zh-CN" altLang="en-US"/>
          </a:p>
        </p:txBody>
      </p:sp>
    </p:spTree>
    <p:extLst>
      <p:ext uri="{BB962C8B-B14F-4D97-AF65-F5344CB8AC3E}">
        <p14:creationId xmlns:p14="http://schemas.microsoft.com/office/powerpoint/2010/main" val="255134475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B3E003D4-FA96-447C-AD8D-83CCF1341D7F}"/>
              </a:ext>
            </a:extLst>
          </p:cNvPr>
          <p:cNvSpPr/>
          <p:nvPr/>
        </p:nvSpPr>
        <p:spPr>
          <a:xfrm>
            <a:off x="283038" y="219313"/>
            <a:ext cx="5689378" cy="584775"/>
          </a:xfrm>
          <a:prstGeom prst="rect">
            <a:avLst/>
          </a:prstGeom>
        </p:spPr>
        <p:txBody>
          <a:bodyPr wrap="none">
            <a:spAutoFit/>
          </a:bodyPr>
          <a:lstStyle/>
          <a:p>
            <a:r>
              <a:rPr lang="en-US" altLang="zh-CN" sz="3200">
                <a:latin typeface="Times New Roman" panose="02020603050405020304" pitchFamily="18" charset="0"/>
                <a:cs typeface="Times New Roman" panose="02020603050405020304" pitchFamily="18" charset="0"/>
              </a:rPr>
              <a:t>CIL:</a:t>
            </a:r>
            <a:r>
              <a:rPr lang="zh-CN" altLang="en-US" sz="3200">
                <a:latin typeface="Times New Roman" panose="02020603050405020304" pitchFamily="18" charset="0"/>
                <a:cs typeface="Times New Roman" panose="02020603050405020304" pitchFamily="18" charset="0"/>
              </a:rPr>
              <a:t>负例对对比学习的重要性</a:t>
            </a:r>
          </a:p>
        </p:txBody>
      </p:sp>
      <p:sp>
        <p:nvSpPr>
          <p:cNvPr id="5" name="矩形 4">
            <a:extLst>
              <a:ext uri="{FF2B5EF4-FFF2-40B4-BE49-F238E27FC236}">
                <a16:creationId xmlns:a16="http://schemas.microsoft.com/office/drawing/2014/main" id="{BE29C0FC-4956-4E29-9DA1-CE0E8FCFA79C}"/>
              </a:ext>
            </a:extLst>
          </p:cNvPr>
          <p:cNvSpPr/>
          <p:nvPr/>
        </p:nvSpPr>
        <p:spPr>
          <a:xfrm>
            <a:off x="762407" y="1016701"/>
            <a:ext cx="10760867" cy="463397"/>
          </a:xfrm>
          <a:prstGeom prst="rect">
            <a:avLst/>
          </a:prstGeom>
        </p:spPr>
        <p:txBody>
          <a:bodyPr wrap="square">
            <a:spAutoFit/>
          </a:bodyPr>
          <a:lstStyle/>
          <a:p>
            <a:pPr>
              <a:lnSpc>
                <a:spcPct val="150000"/>
              </a:lnSpc>
            </a:pPr>
            <a:r>
              <a:rPr lang="en-US" altLang="zh-CN" b="1" i="1"/>
              <a:t>CIL: Contrastive Instance Learning Framework for Distantly Supervised Relation Extraction</a:t>
            </a:r>
            <a:endParaRPr lang="en-US" altLang="zh-CN" sz="2000">
              <a:latin typeface="Times New Roman" panose="02020603050405020304" pitchFamily="18" charset="0"/>
              <a:cs typeface="Times New Roman" panose="02020603050405020304" pitchFamily="18" charset="0"/>
            </a:endParaRPr>
          </a:p>
        </p:txBody>
      </p:sp>
      <p:sp>
        <p:nvSpPr>
          <p:cNvPr id="7" name="矩形 6">
            <a:extLst>
              <a:ext uri="{FF2B5EF4-FFF2-40B4-BE49-F238E27FC236}">
                <a16:creationId xmlns:a16="http://schemas.microsoft.com/office/drawing/2014/main" id="{8DCEBCA5-1758-45C1-8DAC-00D5E04EFC0A}"/>
              </a:ext>
            </a:extLst>
          </p:cNvPr>
          <p:cNvSpPr/>
          <p:nvPr/>
        </p:nvSpPr>
        <p:spPr>
          <a:xfrm>
            <a:off x="762407" y="1727977"/>
            <a:ext cx="10760867" cy="1296637"/>
          </a:xfrm>
          <a:prstGeom prst="rect">
            <a:avLst/>
          </a:prstGeom>
        </p:spPr>
        <p:txBody>
          <a:bodyPr wrap="square">
            <a:spAutoFit/>
          </a:bodyPr>
          <a:lstStyle/>
          <a:p>
            <a:pPr indent="457200">
              <a:lnSpc>
                <a:spcPct val="150000"/>
              </a:lnSpc>
            </a:pPr>
            <a:r>
              <a:rPr lang="zh-CN" altLang="en-US"/>
              <a:t>来自阿里巴巴</a:t>
            </a:r>
            <a:r>
              <a:rPr lang="en-US" altLang="zh-CN"/>
              <a:t>-</a:t>
            </a:r>
            <a:r>
              <a:rPr lang="zh-CN" altLang="en-US"/>
              <a:t>浙江大学前沿技术联合研究中心，研究如何利用对比学习提高远距离监督的关系抽取任务的性能。从对比角度讲，正例是</a:t>
            </a:r>
            <a:r>
              <a:rPr lang="zh-CN" altLang="en-US" b="1"/>
              <a:t>同一关系下的实例对，负例是不同关系的实例对</a:t>
            </a:r>
            <a:r>
              <a:rPr lang="zh-CN" altLang="en-US"/>
              <a:t>。文中的重点是</a:t>
            </a:r>
            <a:r>
              <a:rPr lang="zh-CN" altLang="en-US" b="1"/>
              <a:t>在有噪声的情况下，如何构造正负例</a:t>
            </a:r>
            <a:r>
              <a:rPr lang="zh-CN" altLang="en-US"/>
              <a:t>。</a:t>
            </a:r>
          </a:p>
        </p:txBody>
      </p:sp>
      <p:pic>
        <p:nvPicPr>
          <p:cNvPr id="6" name="图片 5">
            <a:extLst>
              <a:ext uri="{FF2B5EF4-FFF2-40B4-BE49-F238E27FC236}">
                <a16:creationId xmlns:a16="http://schemas.microsoft.com/office/drawing/2014/main" id="{DCCFCE10-5B7B-4580-A578-34CFBC7D8C13}"/>
              </a:ext>
            </a:extLst>
          </p:cNvPr>
          <p:cNvPicPr>
            <a:picLocks noChangeAspect="1"/>
          </p:cNvPicPr>
          <p:nvPr/>
        </p:nvPicPr>
        <p:blipFill>
          <a:blip r:embed="rId3"/>
          <a:stretch>
            <a:fillRect/>
          </a:stretch>
        </p:blipFill>
        <p:spPr>
          <a:xfrm>
            <a:off x="2835757" y="3272493"/>
            <a:ext cx="5924020" cy="2803664"/>
          </a:xfrm>
          <a:prstGeom prst="rect">
            <a:avLst/>
          </a:prstGeom>
        </p:spPr>
      </p:pic>
      <p:sp>
        <p:nvSpPr>
          <p:cNvPr id="8" name="矩形 7">
            <a:extLst>
              <a:ext uri="{FF2B5EF4-FFF2-40B4-BE49-F238E27FC236}">
                <a16:creationId xmlns:a16="http://schemas.microsoft.com/office/drawing/2014/main" id="{489D3D85-1CB0-430C-9D74-3068DCDF8106}"/>
              </a:ext>
            </a:extLst>
          </p:cNvPr>
          <p:cNvSpPr/>
          <p:nvPr/>
        </p:nvSpPr>
        <p:spPr>
          <a:xfrm>
            <a:off x="3890871" y="6076157"/>
            <a:ext cx="1338828" cy="369332"/>
          </a:xfrm>
          <a:prstGeom prst="rect">
            <a:avLst/>
          </a:prstGeom>
        </p:spPr>
        <p:txBody>
          <a:bodyPr wrap="none">
            <a:spAutoFit/>
          </a:bodyPr>
          <a:lstStyle/>
          <a:p>
            <a:r>
              <a:rPr lang="zh-CN" altLang="en-US"/>
              <a:t>多示例学习</a:t>
            </a:r>
          </a:p>
        </p:txBody>
      </p:sp>
      <p:sp>
        <p:nvSpPr>
          <p:cNvPr id="11" name="矩形 10">
            <a:extLst>
              <a:ext uri="{FF2B5EF4-FFF2-40B4-BE49-F238E27FC236}">
                <a16:creationId xmlns:a16="http://schemas.microsoft.com/office/drawing/2014/main" id="{6B3E2FAA-2EFB-43D7-B911-5FF4E0AC9A41}"/>
              </a:ext>
            </a:extLst>
          </p:cNvPr>
          <p:cNvSpPr/>
          <p:nvPr/>
        </p:nvSpPr>
        <p:spPr>
          <a:xfrm>
            <a:off x="6517113" y="6076157"/>
            <a:ext cx="1569660" cy="369332"/>
          </a:xfrm>
          <a:prstGeom prst="rect">
            <a:avLst/>
          </a:prstGeom>
        </p:spPr>
        <p:txBody>
          <a:bodyPr wrap="none">
            <a:spAutoFit/>
          </a:bodyPr>
          <a:lstStyle/>
          <a:p>
            <a:r>
              <a:rPr lang="zh-CN" altLang="en-US"/>
              <a:t>对比示例学习</a:t>
            </a:r>
          </a:p>
        </p:txBody>
      </p:sp>
      <p:sp>
        <p:nvSpPr>
          <p:cNvPr id="10" name="矩形 9">
            <a:extLst>
              <a:ext uri="{FF2B5EF4-FFF2-40B4-BE49-F238E27FC236}">
                <a16:creationId xmlns:a16="http://schemas.microsoft.com/office/drawing/2014/main" id="{3DED6C71-E413-4317-9801-69AB07A26534}"/>
              </a:ext>
            </a:extLst>
          </p:cNvPr>
          <p:cNvSpPr/>
          <p:nvPr/>
        </p:nvSpPr>
        <p:spPr>
          <a:xfrm>
            <a:off x="414669" y="3928532"/>
            <a:ext cx="2179675" cy="1200329"/>
          </a:xfrm>
          <a:prstGeom prst="rect">
            <a:avLst/>
          </a:prstGeom>
        </p:spPr>
        <p:txBody>
          <a:bodyPr wrap="square">
            <a:spAutoFit/>
          </a:bodyPr>
          <a:lstStyle/>
          <a:p>
            <a:r>
              <a:rPr lang="zh-CN" altLang="en-US"/>
              <a:t>多个属于同一关系的实例放在一个</a:t>
            </a:r>
            <a:r>
              <a:rPr lang="en-US" altLang="zh-CN"/>
              <a:t>bag</a:t>
            </a:r>
            <a:r>
              <a:rPr lang="zh-CN" altLang="en-US"/>
              <a:t>中，一起训练得到一个关系的表示。</a:t>
            </a:r>
          </a:p>
        </p:txBody>
      </p:sp>
      <p:cxnSp>
        <p:nvCxnSpPr>
          <p:cNvPr id="13" name="直接箭头连接符 12">
            <a:extLst>
              <a:ext uri="{FF2B5EF4-FFF2-40B4-BE49-F238E27FC236}">
                <a16:creationId xmlns:a16="http://schemas.microsoft.com/office/drawing/2014/main" id="{4846D36D-A3B6-42FF-8D6E-25BF94F7AB98}"/>
              </a:ext>
            </a:extLst>
          </p:cNvPr>
          <p:cNvCxnSpPr>
            <a:cxnSpLocks/>
            <a:stCxn id="10" idx="3"/>
          </p:cNvCxnSpPr>
          <p:nvPr/>
        </p:nvCxnSpPr>
        <p:spPr>
          <a:xfrm>
            <a:off x="2594344" y="4528697"/>
            <a:ext cx="724769" cy="23723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矩形 14">
            <a:extLst>
              <a:ext uri="{FF2B5EF4-FFF2-40B4-BE49-F238E27FC236}">
                <a16:creationId xmlns:a16="http://schemas.microsoft.com/office/drawing/2014/main" id="{9E20684B-DB52-4917-B70D-EA6959CE1793}"/>
              </a:ext>
            </a:extLst>
          </p:cNvPr>
          <p:cNvSpPr/>
          <p:nvPr/>
        </p:nvSpPr>
        <p:spPr>
          <a:xfrm>
            <a:off x="8759777" y="3833387"/>
            <a:ext cx="3003919" cy="2031325"/>
          </a:xfrm>
          <a:prstGeom prst="rect">
            <a:avLst/>
          </a:prstGeom>
        </p:spPr>
        <p:txBody>
          <a:bodyPr wrap="square">
            <a:spAutoFit/>
          </a:bodyPr>
          <a:lstStyle/>
          <a:p>
            <a:pPr marL="285750" indent="-285750">
              <a:buFont typeface="Wingdings" panose="05000000000000000000" pitchFamily="2" charset="2"/>
              <a:buChar char="Ø"/>
            </a:pPr>
            <a:r>
              <a:rPr lang="zh-CN" altLang="en-US"/>
              <a:t>正例：采用的一种方式是，插入</a:t>
            </a:r>
            <a:r>
              <a:rPr lang="en-US" altLang="zh-CN"/>
              <a:t>/</a:t>
            </a:r>
            <a:r>
              <a:rPr lang="zh-CN" altLang="en-US"/>
              <a:t>替换掉</a:t>
            </a:r>
            <a:r>
              <a:rPr lang="en-US" altLang="zh-CN"/>
              <a:t>bag</a:t>
            </a:r>
            <a:r>
              <a:rPr lang="zh-CN" altLang="en-US"/>
              <a:t>中不重要的词语，降噪。</a:t>
            </a:r>
            <a:endParaRPr lang="en-US" altLang="zh-CN"/>
          </a:p>
          <a:p>
            <a:pPr marL="285750" indent="-285750">
              <a:buFont typeface="Wingdings" panose="05000000000000000000" pitchFamily="2" charset="2"/>
              <a:buChar char="Ø"/>
            </a:pPr>
            <a:endParaRPr lang="zh-CN" altLang="en-US"/>
          </a:p>
          <a:p>
            <a:pPr marL="285750" indent="-285750">
              <a:buFont typeface="Wingdings" panose="05000000000000000000" pitchFamily="2" charset="2"/>
              <a:buChar char="Ø"/>
            </a:pPr>
            <a:r>
              <a:rPr lang="zh-CN" altLang="en-US"/>
              <a:t>负例：使用整个别的</a:t>
            </a:r>
            <a:r>
              <a:rPr lang="en-US" altLang="zh-CN"/>
              <a:t>bag</a:t>
            </a:r>
            <a:r>
              <a:rPr lang="zh-CN" altLang="en-US"/>
              <a:t>的表示作为负例，能相对更好地降噪。</a:t>
            </a:r>
          </a:p>
        </p:txBody>
      </p:sp>
      <p:sp>
        <p:nvSpPr>
          <p:cNvPr id="16" name="灯片编号占位符 15">
            <a:extLst>
              <a:ext uri="{FF2B5EF4-FFF2-40B4-BE49-F238E27FC236}">
                <a16:creationId xmlns:a16="http://schemas.microsoft.com/office/drawing/2014/main" id="{7EEF6EFF-B8ED-4383-B589-58C8763C2318}"/>
              </a:ext>
            </a:extLst>
          </p:cNvPr>
          <p:cNvSpPr>
            <a:spLocks noGrp="1"/>
          </p:cNvSpPr>
          <p:nvPr>
            <p:ph type="sldNum" sz="quarter" idx="12"/>
          </p:nvPr>
        </p:nvSpPr>
        <p:spPr/>
        <p:txBody>
          <a:bodyPr/>
          <a:lstStyle/>
          <a:p>
            <a:fld id="{2B55EA8C-D11E-460A-B3EA-929F000B21EE}" type="slidenum">
              <a:rPr lang="zh-CN" altLang="en-US" smtClean="0"/>
              <a:pPr/>
              <a:t>48</a:t>
            </a:fld>
            <a:r>
              <a:rPr lang="en-US" altLang="zh-CN"/>
              <a:t>/56</a:t>
            </a:r>
            <a:endParaRPr lang="zh-CN" altLang="en-US"/>
          </a:p>
        </p:txBody>
      </p:sp>
    </p:spTree>
    <p:extLst>
      <p:ext uri="{BB962C8B-B14F-4D97-AF65-F5344CB8AC3E}">
        <p14:creationId xmlns:p14="http://schemas.microsoft.com/office/powerpoint/2010/main" val="61540912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B3E003D4-FA96-447C-AD8D-83CCF1341D7F}"/>
              </a:ext>
            </a:extLst>
          </p:cNvPr>
          <p:cNvSpPr/>
          <p:nvPr/>
        </p:nvSpPr>
        <p:spPr>
          <a:xfrm>
            <a:off x="283038" y="219313"/>
            <a:ext cx="7547259" cy="584775"/>
          </a:xfrm>
          <a:prstGeom prst="rect">
            <a:avLst/>
          </a:prstGeom>
        </p:spPr>
        <p:txBody>
          <a:bodyPr wrap="none">
            <a:spAutoFit/>
          </a:bodyPr>
          <a:lstStyle/>
          <a:p>
            <a:r>
              <a:rPr lang="zh-CN" altLang="en-US" sz="3200">
                <a:latin typeface="Times New Roman" panose="02020603050405020304" pitchFamily="18" charset="0"/>
                <a:cs typeface="Times New Roman" panose="02020603050405020304" pitchFamily="18" charset="0"/>
              </a:rPr>
              <a:t>少样本对比 </a:t>
            </a:r>
            <a:r>
              <a:rPr lang="en-US" altLang="zh-CN" sz="3200">
                <a:latin typeface="Times New Roman" panose="02020603050405020304" pitchFamily="18" charset="0"/>
                <a:cs typeface="Times New Roman" panose="02020603050405020304" pitchFamily="18" charset="0"/>
              </a:rPr>
              <a:t>: Post-training</a:t>
            </a:r>
            <a:r>
              <a:rPr lang="zh-CN" altLang="en-US" sz="3200">
                <a:latin typeface="Times New Roman" panose="02020603050405020304" pitchFamily="18" charset="0"/>
                <a:cs typeface="Times New Roman" panose="02020603050405020304" pitchFamily="18" charset="0"/>
              </a:rPr>
              <a:t>中使用对比学习</a:t>
            </a:r>
          </a:p>
        </p:txBody>
      </p:sp>
      <p:sp>
        <p:nvSpPr>
          <p:cNvPr id="5" name="矩形 4">
            <a:extLst>
              <a:ext uri="{FF2B5EF4-FFF2-40B4-BE49-F238E27FC236}">
                <a16:creationId xmlns:a16="http://schemas.microsoft.com/office/drawing/2014/main" id="{BE29C0FC-4956-4E29-9DA1-CE0E8FCFA79C}"/>
              </a:ext>
            </a:extLst>
          </p:cNvPr>
          <p:cNvSpPr/>
          <p:nvPr/>
        </p:nvSpPr>
        <p:spPr>
          <a:xfrm>
            <a:off x="762407" y="1016701"/>
            <a:ext cx="10760867" cy="463397"/>
          </a:xfrm>
          <a:prstGeom prst="rect">
            <a:avLst/>
          </a:prstGeom>
        </p:spPr>
        <p:txBody>
          <a:bodyPr wrap="square">
            <a:spAutoFit/>
          </a:bodyPr>
          <a:lstStyle/>
          <a:p>
            <a:pPr>
              <a:lnSpc>
                <a:spcPct val="150000"/>
              </a:lnSpc>
            </a:pPr>
            <a:r>
              <a:rPr lang="en-US" altLang="zh-CN" b="1" i="1"/>
              <a:t>Bi-Granularity Contrastive Learning for Post-Training in Few-Shot Scene</a:t>
            </a:r>
            <a:endParaRPr lang="en-US" altLang="zh-CN" sz="2000">
              <a:latin typeface="Times New Roman" panose="02020603050405020304" pitchFamily="18" charset="0"/>
              <a:cs typeface="Times New Roman" panose="02020603050405020304" pitchFamily="18" charset="0"/>
            </a:endParaRPr>
          </a:p>
        </p:txBody>
      </p:sp>
      <p:sp>
        <p:nvSpPr>
          <p:cNvPr id="7" name="矩形 6">
            <a:extLst>
              <a:ext uri="{FF2B5EF4-FFF2-40B4-BE49-F238E27FC236}">
                <a16:creationId xmlns:a16="http://schemas.microsoft.com/office/drawing/2014/main" id="{8DCEBCA5-1758-45C1-8DAC-00D5E04EFC0A}"/>
              </a:ext>
            </a:extLst>
          </p:cNvPr>
          <p:cNvSpPr/>
          <p:nvPr/>
        </p:nvSpPr>
        <p:spPr>
          <a:xfrm>
            <a:off x="762407" y="1521696"/>
            <a:ext cx="10760867" cy="881139"/>
          </a:xfrm>
          <a:prstGeom prst="rect">
            <a:avLst/>
          </a:prstGeom>
        </p:spPr>
        <p:txBody>
          <a:bodyPr wrap="square">
            <a:spAutoFit/>
          </a:bodyPr>
          <a:lstStyle/>
          <a:p>
            <a:pPr indent="457200">
              <a:lnSpc>
                <a:spcPct val="150000"/>
              </a:lnSpc>
            </a:pPr>
            <a:r>
              <a:rPr lang="zh-CN" altLang="en-US"/>
              <a:t>来自中山大学，本文主要针对</a:t>
            </a:r>
            <a:r>
              <a:rPr lang="zh-CN" altLang="en-US" b="1">
                <a:solidFill>
                  <a:srgbClr val="FF0000"/>
                </a:solidFill>
              </a:rPr>
              <a:t>样本量稀少</a:t>
            </a:r>
            <a:r>
              <a:rPr lang="zh-CN" altLang="en-US"/>
              <a:t>的场景，如何使用对比学习先在无标注数据集进行</a:t>
            </a:r>
            <a:r>
              <a:rPr lang="en-US" altLang="zh-CN"/>
              <a:t>post-training</a:t>
            </a:r>
            <a:r>
              <a:rPr lang="zh-CN" altLang="en-US"/>
              <a:t>， 然后再在有标注数据集上</a:t>
            </a:r>
            <a:r>
              <a:rPr lang="en-US" altLang="zh-CN"/>
              <a:t>fine-tuning</a:t>
            </a:r>
            <a:r>
              <a:rPr lang="zh-CN" altLang="en-US"/>
              <a:t>。对比方式是</a:t>
            </a:r>
            <a:r>
              <a:rPr lang="en-US" altLang="zh-CN"/>
              <a:t>MASK</a:t>
            </a:r>
            <a:r>
              <a:rPr lang="zh-CN" altLang="en-US"/>
              <a:t>级别进行对比。</a:t>
            </a:r>
          </a:p>
        </p:txBody>
      </p:sp>
      <p:pic>
        <p:nvPicPr>
          <p:cNvPr id="49154" name="Picture 2" descr="https://pic4.zhimg.com/80/v2-fc51330ee26bb2b1540bab2fb614fbcf_720w.jpg">
            <a:extLst>
              <a:ext uri="{FF2B5EF4-FFF2-40B4-BE49-F238E27FC236}">
                <a16:creationId xmlns:a16="http://schemas.microsoft.com/office/drawing/2014/main" id="{B50B068D-CD35-4809-AD2A-C084204A99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789" y="2609340"/>
            <a:ext cx="7819756" cy="4029347"/>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a:extLst>
              <a:ext uri="{FF2B5EF4-FFF2-40B4-BE49-F238E27FC236}">
                <a16:creationId xmlns:a16="http://schemas.microsoft.com/office/drawing/2014/main" id="{D9BE8E72-4C8A-4290-9579-34ACF8BBAC02}"/>
              </a:ext>
            </a:extLst>
          </p:cNvPr>
          <p:cNvSpPr/>
          <p:nvPr/>
        </p:nvSpPr>
        <p:spPr>
          <a:xfrm>
            <a:off x="8103291" y="3560196"/>
            <a:ext cx="3941920" cy="2127634"/>
          </a:xfrm>
          <a:prstGeom prst="rect">
            <a:avLst/>
          </a:prstGeom>
        </p:spPr>
        <p:txBody>
          <a:bodyPr wrap="square">
            <a:spAutoFit/>
          </a:bodyPr>
          <a:lstStyle/>
          <a:p>
            <a:pPr marL="285750" indent="-285750">
              <a:lnSpc>
                <a:spcPct val="150000"/>
              </a:lnSpc>
              <a:buFont typeface="Wingdings" panose="05000000000000000000" pitchFamily="2" charset="2"/>
              <a:buChar char="Ø"/>
            </a:pPr>
            <a:r>
              <a:rPr lang="zh-CN" altLang="en-US"/>
              <a:t>多次</a:t>
            </a:r>
            <a:r>
              <a:rPr lang="en-US" altLang="zh-CN"/>
              <a:t>MASK</a:t>
            </a:r>
            <a:r>
              <a:rPr lang="zh-CN" altLang="en-US"/>
              <a:t>；</a:t>
            </a:r>
            <a:endParaRPr lang="en-US" altLang="zh-CN"/>
          </a:p>
          <a:p>
            <a:pPr marL="285750" indent="-285750">
              <a:lnSpc>
                <a:spcPct val="150000"/>
              </a:lnSpc>
              <a:buFont typeface="Wingdings" panose="05000000000000000000" pitchFamily="2" charset="2"/>
              <a:buChar char="Ø"/>
            </a:pPr>
            <a:r>
              <a:rPr lang="zh-CN" altLang="en-US"/>
              <a:t>第</a:t>
            </a:r>
            <a:r>
              <a:rPr lang="en-US" altLang="zh-CN"/>
              <a:t>t</a:t>
            </a:r>
            <a:r>
              <a:rPr lang="zh-CN" altLang="en-US"/>
              <a:t>次</a:t>
            </a:r>
            <a:r>
              <a:rPr lang="en-US" altLang="zh-CN"/>
              <a:t>mask</a:t>
            </a:r>
            <a:r>
              <a:rPr lang="zh-CN" altLang="en-US"/>
              <a:t>只针对第</a:t>
            </a:r>
            <a:r>
              <a:rPr lang="en-US" altLang="zh-CN"/>
              <a:t>t-1</a:t>
            </a:r>
            <a:r>
              <a:rPr lang="zh-CN" altLang="en-US"/>
              <a:t>次中没被选择的</a:t>
            </a:r>
            <a:r>
              <a:rPr lang="en-US" altLang="zh-CN"/>
              <a:t>token</a:t>
            </a:r>
            <a:r>
              <a:rPr lang="zh-CN" altLang="en-US"/>
              <a:t>进行</a:t>
            </a:r>
            <a:r>
              <a:rPr lang="en-US" altLang="zh-CN"/>
              <a:t>mask,</a:t>
            </a:r>
            <a:r>
              <a:rPr lang="zh-CN" altLang="en-US"/>
              <a:t>相邻</a:t>
            </a:r>
            <a:r>
              <a:rPr lang="en-US" altLang="zh-CN"/>
              <a:t>mask</a:t>
            </a:r>
            <a:r>
              <a:rPr lang="zh-CN" altLang="en-US"/>
              <a:t>互补；</a:t>
            </a:r>
            <a:endParaRPr lang="en-US" altLang="zh-CN"/>
          </a:p>
          <a:p>
            <a:pPr marL="285750" indent="-285750">
              <a:lnSpc>
                <a:spcPct val="150000"/>
              </a:lnSpc>
              <a:buFont typeface="Wingdings" panose="05000000000000000000" pitchFamily="2" charset="2"/>
              <a:buChar char="Ø"/>
            </a:pPr>
            <a:r>
              <a:rPr lang="zh-CN" altLang="en-US" b="1"/>
              <a:t>对比是在多个被</a:t>
            </a:r>
            <a:r>
              <a:rPr lang="en-US" altLang="zh-CN" b="1"/>
              <a:t>mask</a:t>
            </a:r>
            <a:r>
              <a:rPr lang="zh-CN" altLang="en-US" b="1"/>
              <a:t>的输入上进行的</a:t>
            </a:r>
            <a:r>
              <a:rPr lang="zh-CN" altLang="en-US"/>
              <a:t>。</a:t>
            </a:r>
            <a:endParaRPr lang="en-US" altLang="zh-CN"/>
          </a:p>
        </p:txBody>
      </p:sp>
      <p:sp>
        <p:nvSpPr>
          <p:cNvPr id="18" name="灯片编号占位符 17">
            <a:extLst>
              <a:ext uri="{FF2B5EF4-FFF2-40B4-BE49-F238E27FC236}">
                <a16:creationId xmlns:a16="http://schemas.microsoft.com/office/drawing/2014/main" id="{ED6DD334-FC73-4B6B-8DD0-3AEDE72BFEA0}"/>
              </a:ext>
            </a:extLst>
          </p:cNvPr>
          <p:cNvSpPr>
            <a:spLocks noGrp="1"/>
          </p:cNvSpPr>
          <p:nvPr>
            <p:ph type="sldNum" sz="quarter" idx="12"/>
          </p:nvPr>
        </p:nvSpPr>
        <p:spPr/>
        <p:txBody>
          <a:bodyPr/>
          <a:lstStyle/>
          <a:p>
            <a:fld id="{2B55EA8C-D11E-460A-B3EA-929F000B21EE}" type="slidenum">
              <a:rPr lang="zh-CN" altLang="en-US" smtClean="0"/>
              <a:pPr/>
              <a:t>49</a:t>
            </a:fld>
            <a:r>
              <a:rPr lang="en-US" altLang="zh-CN"/>
              <a:t>/56</a:t>
            </a:r>
            <a:endParaRPr lang="zh-CN" altLang="en-US"/>
          </a:p>
        </p:txBody>
      </p:sp>
    </p:spTree>
    <p:extLst>
      <p:ext uri="{BB962C8B-B14F-4D97-AF65-F5344CB8AC3E}">
        <p14:creationId xmlns:p14="http://schemas.microsoft.com/office/powerpoint/2010/main" val="32561478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02289D28-451F-453C-8212-4FEA9E7F4576}"/>
              </a:ext>
            </a:extLst>
          </p:cNvPr>
          <p:cNvSpPr/>
          <p:nvPr/>
        </p:nvSpPr>
        <p:spPr>
          <a:xfrm>
            <a:off x="283038" y="219313"/>
            <a:ext cx="5575565" cy="584775"/>
          </a:xfrm>
          <a:prstGeom prst="rect">
            <a:avLst/>
          </a:prstGeom>
        </p:spPr>
        <p:txBody>
          <a:bodyPr wrap="none">
            <a:spAutoFit/>
          </a:bodyPr>
          <a:lstStyle/>
          <a:p>
            <a:r>
              <a:rPr lang="zh-CN" altLang="en-US" sz="3200">
                <a:latin typeface="Times New Roman" panose="02020603050405020304" pitchFamily="18" charset="0"/>
                <a:cs typeface="Times New Roman" panose="02020603050405020304" pitchFamily="18" charset="0"/>
              </a:rPr>
              <a:t>对比学习</a:t>
            </a:r>
            <a:r>
              <a:rPr lang="en-US" altLang="zh-CN" sz="3200">
                <a:latin typeface="Times New Roman" panose="02020603050405020304" pitchFamily="18" charset="0"/>
                <a:cs typeface="Times New Roman" panose="02020603050405020304" pitchFamily="18" charset="0"/>
              </a:rPr>
              <a:t>(Contrastive Learning)</a:t>
            </a:r>
            <a:endParaRPr lang="zh-CN" altLang="en-US" sz="3200">
              <a:latin typeface="Times New Roman" panose="02020603050405020304" pitchFamily="18" charset="0"/>
              <a:cs typeface="Times New Roman" panose="02020603050405020304" pitchFamily="18" charset="0"/>
            </a:endParaRPr>
          </a:p>
        </p:txBody>
      </p:sp>
      <p:sp>
        <p:nvSpPr>
          <p:cNvPr id="9" name="矩形 8">
            <a:extLst>
              <a:ext uri="{FF2B5EF4-FFF2-40B4-BE49-F238E27FC236}">
                <a16:creationId xmlns:a16="http://schemas.microsoft.com/office/drawing/2014/main" id="{266656D4-2654-41B4-AA5A-D500C16E2A05}"/>
              </a:ext>
            </a:extLst>
          </p:cNvPr>
          <p:cNvSpPr/>
          <p:nvPr/>
        </p:nvSpPr>
        <p:spPr>
          <a:xfrm>
            <a:off x="665061" y="1122538"/>
            <a:ext cx="10621775" cy="968598"/>
          </a:xfrm>
          <a:prstGeom prst="rect">
            <a:avLst/>
          </a:prstGeom>
        </p:spPr>
        <p:txBody>
          <a:bodyPr wrap="square">
            <a:spAutoFit/>
          </a:bodyPr>
          <a:lstStyle/>
          <a:p>
            <a:pPr indent="457200">
              <a:lnSpc>
                <a:spcPct val="150000"/>
              </a:lnSpc>
            </a:pPr>
            <a:r>
              <a:rPr lang="zh-CN" altLang="en-US" sz="2000">
                <a:solidFill>
                  <a:srgbClr val="121212"/>
                </a:solidFill>
                <a:latin typeface="-apple-system"/>
              </a:rPr>
              <a:t>根据当前样本，如何构造相似实例，以及不相似实例，如何构造能够遵循上述指导原则的表示学习模型结构，以及如何防止模型坍塌</a:t>
            </a:r>
            <a:r>
              <a:rPr lang="en-US" altLang="zh-CN" sz="2000">
                <a:solidFill>
                  <a:srgbClr val="121212"/>
                </a:solidFill>
                <a:latin typeface="-apple-system"/>
              </a:rPr>
              <a:t>(Model Collapse)</a:t>
            </a:r>
            <a:r>
              <a:rPr lang="zh-CN" altLang="en-US" sz="2000">
                <a:solidFill>
                  <a:srgbClr val="121212"/>
                </a:solidFill>
                <a:latin typeface="-apple-system"/>
              </a:rPr>
              <a:t>，是对比学习的关键。</a:t>
            </a:r>
          </a:p>
        </p:txBody>
      </p:sp>
      <p:pic>
        <p:nvPicPr>
          <p:cNvPr id="3" name="图片 2">
            <a:extLst>
              <a:ext uri="{FF2B5EF4-FFF2-40B4-BE49-F238E27FC236}">
                <a16:creationId xmlns:a16="http://schemas.microsoft.com/office/drawing/2014/main" id="{CFE35F7C-4A7B-4E93-A392-6B08E59B0997}"/>
              </a:ext>
            </a:extLst>
          </p:cNvPr>
          <p:cNvPicPr>
            <a:picLocks noChangeAspect="1"/>
          </p:cNvPicPr>
          <p:nvPr/>
        </p:nvPicPr>
        <p:blipFill>
          <a:blip r:embed="rId2"/>
          <a:stretch>
            <a:fillRect/>
          </a:stretch>
        </p:blipFill>
        <p:spPr>
          <a:xfrm>
            <a:off x="480334" y="2290618"/>
            <a:ext cx="7216110" cy="3917593"/>
          </a:xfrm>
          <a:prstGeom prst="rect">
            <a:avLst/>
          </a:prstGeom>
        </p:spPr>
      </p:pic>
      <p:pic>
        <p:nvPicPr>
          <p:cNvPr id="4" name="图片 3">
            <a:extLst>
              <a:ext uri="{FF2B5EF4-FFF2-40B4-BE49-F238E27FC236}">
                <a16:creationId xmlns:a16="http://schemas.microsoft.com/office/drawing/2014/main" id="{677B9986-E219-4AFA-A6A9-327CECC6290D}"/>
              </a:ext>
            </a:extLst>
          </p:cNvPr>
          <p:cNvPicPr>
            <a:picLocks noChangeAspect="1"/>
          </p:cNvPicPr>
          <p:nvPr/>
        </p:nvPicPr>
        <p:blipFill>
          <a:blip r:embed="rId3"/>
          <a:stretch>
            <a:fillRect/>
          </a:stretch>
        </p:blipFill>
        <p:spPr>
          <a:xfrm>
            <a:off x="8083283" y="3258853"/>
            <a:ext cx="2723263" cy="1073688"/>
          </a:xfrm>
          <a:prstGeom prst="rect">
            <a:avLst/>
          </a:prstGeom>
        </p:spPr>
      </p:pic>
      <p:sp>
        <p:nvSpPr>
          <p:cNvPr id="6" name="矩形 5">
            <a:extLst>
              <a:ext uri="{FF2B5EF4-FFF2-40B4-BE49-F238E27FC236}">
                <a16:creationId xmlns:a16="http://schemas.microsoft.com/office/drawing/2014/main" id="{711BD005-80D9-4298-A17A-5EC128AF559F}"/>
              </a:ext>
            </a:extLst>
          </p:cNvPr>
          <p:cNvSpPr/>
          <p:nvPr/>
        </p:nvSpPr>
        <p:spPr>
          <a:xfrm>
            <a:off x="7990919" y="4535133"/>
            <a:ext cx="3278909" cy="1200329"/>
          </a:xfrm>
          <a:prstGeom prst="rect">
            <a:avLst/>
          </a:prstGeom>
        </p:spPr>
        <p:txBody>
          <a:bodyPr wrap="square">
            <a:spAutoFit/>
          </a:bodyPr>
          <a:lstStyle/>
          <a:p>
            <a:pPr indent="457200"/>
            <a:r>
              <a:rPr lang="zh-CN" altLang="en-US"/>
              <a:t>分子部分鼓励正例相似度越高越好；而分母部分，则鼓励任意负例之间的向量相似度越低越好</a:t>
            </a:r>
          </a:p>
        </p:txBody>
      </p:sp>
      <p:sp>
        <p:nvSpPr>
          <p:cNvPr id="10" name="灯片编号占位符 9">
            <a:extLst>
              <a:ext uri="{FF2B5EF4-FFF2-40B4-BE49-F238E27FC236}">
                <a16:creationId xmlns:a16="http://schemas.microsoft.com/office/drawing/2014/main" id="{8183452E-B0BB-4AC9-A8AE-AE3A74568346}"/>
              </a:ext>
            </a:extLst>
          </p:cNvPr>
          <p:cNvSpPr>
            <a:spLocks noGrp="1"/>
          </p:cNvSpPr>
          <p:nvPr>
            <p:ph type="sldNum" sz="quarter" idx="12"/>
          </p:nvPr>
        </p:nvSpPr>
        <p:spPr/>
        <p:txBody>
          <a:bodyPr/>
          <a:lstStyle/>
          <a:p>
            <a:fld id="{2B55EA8C-D11E-460A-B3EA-929F000B21EE}" type="slidenum">
              <a:rPr lang="zh-CN" altLang="en-US" smtClean="0"/>
              <a:pPr/>
              <a:t>5</a:t>
            </a:fld>
            <a:r>
              <a:rPr lang="en-US" altLang="zh-CN"/>
              <a:t>/56</a:t>
            </a:r>
            <a:endParaRPr lang="zh-CN" altLang="en-US"/>
          </a:p>
        </p:txBody>
      </p:sp>
    </p:spTree>
    <p:extLst>
      <p:ext uri="{BB962C8B-B14F-4D97-AF65-F5344CB8AC3E}">
        <p14:creationId xmlns:p14="http://schemas.microsoft.com/office/powerpoint/2010/main" val="113729705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B3E003D4-FA96-447C-AD8D-83CCF1341D7F}"/>
              </a:ext>
            </a:extLst>
          </p:cNvPr>
          <p:cNvSpPr/>
          <p:nvPr/>
        </p:nvSpPr>
        <p:spPr>
          <a:xfrm>
            <a:off x="283038" y="219313"/>
            <a:ext cx="7547259" cy="584775"/>
          </a:xfrm>
          <a:prstGeom prst="rect">
            <a:avLst/>
          </a:prstGeom>
        </p:spPr>
        <p:txBody>
          <a:bodyPr wrap="none">
            <a:spAutoFit/>
          </a:bodyPr>
          <a:lstStyle/>
          <a:p>
            <a:r>
              <a:rPr lang="zh-CN" altLang="en-US" sz="3200">
                <a:latin typeface="Times New Roman" panose="02020603050405020304" pitchFamily="18" charset="0"/>
                <a:cs typeface="Times New Roman" panose="02020603050405020304" pitchFamily="18" charset="0"/>
              </a:rPr>
              <a:t>少样本对比 </a:t>
            </a:r>
            <a:r>
              <a:rPr lang="en-US" altLang="zh-CN" sz="3200">
                <a:latin typeface="Times New Roman" panose="02020603050405020304" pitchFamily="18" charset="0"/>
                <a:cs typeface="Times New Roman" panose="02020603050405020304" pitchFamily="18" charset="0"/>
              </a:rPr>
              <a:t>: Post-training</a:t>
            </a:r>
            <a:r>
              <a:rPr lang="zh-CN" altLang="en-US" sz="3200">
                <a:latin typeface="Times New Roman" panose="02020603050405020304" pitchFamily="18" charset="0"/>
                <a:cs typeface="Times New Roman" panose="02020603050405020304" pitchFamily="18" charset="0"/>
              </a:rPr>
              <a:t>中使用对比学习</a:t>
            </a:r>
          </a:p>
        </p:txBody>
      </p:sp>
      <p:sp>
        <p:nvSpPr>
          <p:cNvPr id="5" name="矩形 4">
            <a:extLst>
              <a:ext uri="{FF2B5EF4-FFF2-40B4-BE49-F238E27FC236}">
                <a16:creationId xmlns:a16="http://schemas.microsoft.com/office/drawing/2014/main" id="{BE29C0FC-4956-4E29-9DA1-CE0E8FCFA79C}"/>
              </a:ext>
            </a:extLst>
          </p:cNvPr>
          <p:cNvSpPr/>
          <p:nvPr/>
        </p:nvSpPr>
        <p:spPr>
          <a:xfrm>
            <a:off x="762407" y="1016701"/>
            <a:ext cx="10760867" cy="463397"/>
          </a:xfrm>
          <a:prstGeom prst="rect">
            <a:avLst/>
          </a:prstGeom>
        </p:spPr>
        <p:txBody>
          <a:bodyPr wrap="square">
            <a:spAutoFit/>
          </a:bodyPr>
          <a:lstStyle/>
          <a:p>
            <a:pPr>
              <a:lnSpc>
                <a:spcPct val="150000"/>
              </a:lnSpc>
            </a:pPr>
            <a:r>
              <a:rPr lang="en-US" altLang="zh-CN" b="1" i="1"/>
              <a:t>Bi-Granularity Contrastive Learning for Post-Training in Few-Shot Scene</a:t>
            </a:r>
            <a:endParaRPr lang="en-US" altLang="zh-CN" sz="2000">
              <a:latin typeface="Times New Roman" panose="02020603050405020304" pitchFamily="18" charset="0"/>
              <a:cs typeface="Times New Roman" panose="02020603050405020304" pitchFamily="18" charset="0"/>
            </a:endParaRPr>
          </a:p>
        </p:txBody>
      </p:sp>
      <p:sp>
        <p:nvSpPr>
          <p:cNvPr id="7" name="矩形 6">
            <a:extLst>
              <a:ext uri="{FF2B5EF4-FFF2-40B4-BE49-F238E27FC236}">
                <a16:creationId xmlns:a16="http://schemas.microsoft.com/office/drawing/2014/main" id="{8DCEBCA5-1758-45C1-8DAC-00D5E04EFC0A}"/>
              </a:ext>
            </a:extLst>
          </p:cNvPr>
          <p:cNvSpPr/>
          <p:nvPr/>
        </p:nvSpPr>
        <p:spPr>
          <a:xfrm>
            <a:off x="762407" y="1521696"/>
            <a:ext cx="10760867" cy="881139"/>
          </a:xfrm>
          <a:prstGeom prst="rect">
            <a:avLst/>
          </a:prstGeom>
        </p:spPr>
        <p:txBody>
          <a:bodyPr wrap="square">
            <a:spAutoFit/>
          </a:bodyPr>
          <a:lstStyle/>
          <a:p>
            <a:pPr indent="457200">
              <a:lnSpc>
                <a:spcPct val="150000"/>
              </a:lnSpc>
            </a:pPr>
            <a:r>
              <a:rPr lang="zh-CN" altLang="en-US"/>
              <a:t>来自中山大学，本文主要针对</a:t>
            </a:r>
            <a:r>
              <a:rPr lang="zh-CN" altLang="en-US" b="1">
                <a:solidFill>
                  <a:srgbClr val="FF0000"/>
                </a:solidFill>
              </a:rPr>
              <a:t>样本量稀少</a:t>
            </a:r>
            <a:r>
              <a:rPr lang="zh-CN" altLang="en-US"/>
              <a:t>的场景，如何使用对比学习先在无标注数据集进行</a:t>
            </a:r>
            <a:r>
              <a:rPr lang="en-US" altLang="zh-CN"/>
              <a:t>post-training</a:t>
            </a:r>
            <a:r>
              <a:rPr lang="zh-CN" altLang="en-US"/>
              <a:t>， 然后再在有标注数据集上</a:t>
            </a:r>
            <a:r>
              <a:rPr lang="en-US" altLang="zh-CN"/>
              <a:t>fine-tuning</a:t>
            </a:r>
            <a:r>
              <a:rPr lang="zh-CN" altLang="en-US"/>
              <a:t>。对比方式是</a:t>
            </a:r>
            <a:r>
              <a:rPr lang="en-US" altLang="zh-CN"/>
              <a:t>MASK</a:t>
            </a:r>
            <a:r>
              <a:rPr lang="zh-CN" altLang="en-US"/>
              <a:t>级别进行对比。</a:t>
            </a:r>
          </a:p>
        </p:txBody>
      </p:sp>
      <p:pic>
        <p:nvPicPr>
          <p:cNvPr id="49154" name="Picture 2" descr="https://pic4.zhimg.com/80/v2-fc51330ee26bb2b1540bab2fb614fbcf_720w.jpg">
            <a:extLst>
              <a:ext uri="{FF2B5EF4-FFF2-40B4-BE49-F238E27FC236}">
                <a16:creationId xmlns:a16="http://schemas.microsoft.com/office/drawing/2014/main" id="{B50B068D-CD35-4809-AD2A-C084204A99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789" y="2609340"/>
            <a:ext cx="7819756" cy="4029347"/>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a:extLst>
              <a:ext uri="{FF2B5EF4-FFF2-40B4-BE49-F238E27FC236}">
                <a16:creationId xmlns:a16="http://schemas.microsoft.com/office/drawing/2014/main" id="{D9BE8E72-4C8A-4290-9579-34ACF8BBAC02}"/>
              </a:ext>
            </a:extLst>
          </p:cNvPr>
          <p:cNvSpPr/>
          <p:nvPr/>
        </p:nvSpPr>
        <p:spPr>
          <a:xfrm>
            <a:off x="8103291" y="3560196"/>
            <a:ext cx="3941920" cy="2127634"/>
          </a:xfrm>
          <a:prstGeom prst="rect">
            <a:avLst/>
          </a:prstGeom>
        </p:spPr>
        <p:txBody>
          <a:bodyPr wrap="square">
            <a:spAutoFit/>
          </a:bodyPr>
          <a:lstStyle/>
          <a:p>
            <a:pPr marL="285750" indent="-285750">
              <a:lnSpc>
                <a:spcPct val="150000"/>
              </a:lnSpc>
              <a:buFont typeface="Wingdings" panose="05000000000000000000" pitchFamily="2" charset="2"/>
              <a:buChar char="Ø"/>
            </a:pPr>
            <a:r>
              <a:rPr lang="zh-CN" altLang="en-US"/>
              <a:t>多次</a:t>
            </a:r>
            <a:r>
              <a:rPr lang="en-US" altLang="zh-CN"/>
              <a:t>MASK</a:t>
            </a:r>
            <a:r>
              <a:rPr lang="zh-CN" altLang="en-US"/>
              <a:t>；</a:t>
            </a:r>
            <a:endParaRPr lang="en-US" altLang="zh-CN"/>
          </a:p>
          <a:p>
            <a:pPr marL="285750" indent="-285750">
              <a:lnSpc>
                <a:spcPct val="150000"/>
              </a:lnSpc>
              <a:buFont typeface="Wingdings" panose="05000000000000000000" pitchFamily="2" charset="2"/>
              <a:buChar char="Ø"/>
            </a:pPr>
            <a:r>
              <a:rPr lang="zh-CN" altLang="en-US"/>
              <a:t>第</a:t>
            </a:r>
            <a:r>
              <a:rPr lang="en-US" altLang="zh-CN"/>
              <a:t>t</a:t>
            </a:r>
            <a:r>
              <a:rPr lang="zh-CN" altLang="en-US"/>
              <a:t>次</a:t>
            </a:r>
            <a:r>
              <a:rPr lang="en-US" altLang="zh-CN"/>
              <a:t>mask</a:t>
            </a:r>
            <a:r>
              <a:rPr lang="zh-CN" altLang="en-US"/>
              <a:t>只针对第</a:t>
            </a:r>
            <a:r>
              <a:rPr lang="en-US" altLang="zh-CN"/>
              <a:t>t-1</a:t>
            </a:r>
            <a:r>
              <a:rPr lang="zh-CN" altLang="en-US"/>
              <a:t>次中没被选择的</a:t>
            </a:r>
            <a:r>
              <a:rPr lang="en-US" altLang="zh-CN"/>
              <a:t>token</a:t>
            </a:r>
            <a:r>
              <a:rPr lang="zh-CN" altLang="en-US"/>
              <a:t>进行</a:t>
            </a:r>
            <a:r>
              <a:rPr lang="en-US" altLang="zh-CN"/>
              <a:t>mask,</a:t>
            </a:r>
            <a:r>
              <a:rPr lang="zh-CN" altLang="en-US"/>
              <a:t>相邻</a:t>
            </a:r>
            <a:r>
              <a:rPr lang="en-US" altLang="zh-CN"/>
              <a:t>mask</a:t>
            </a:r>
            <a:r>
              <a:rPr lang="zh-CN" altLang="en-US"/>
              <a:t>互补；</a:t>
            </a:r>
            <a:endParaRPr lang="en-US" altLang="zh-CN"/>
          </a:p>
          <a:p>
            <a:pPr marL="285750" indent="-285750">
              <a:lnSpc>
                <a:spcPct val="150000"/>
              </a:lnSpc>
              <a:buFont typeface="Wingdings" panose="05000000000000000000" pitchFamily="2" charset="2"/>
              <a:buChar char="Ø"/>
            </a:pPr>
            <a:r>
              <a:rPr lang="zh-CN" altLang="en-US" b="1"/>
              <a:t>对比是在多个被</a:t>
            </a:r>
            <a:r>
              <a:rPr lang="en-US" altLang="zh-CN" b="1"/>
              <a:t>mask</a:t>
            </a:r>
            <a:r>
              <a:rPr lang="zh-CN" altLang="en-US" b="1"/>
              <a:t>的输入上进行的</a:t>
            </a:r>
            <a:r>
              <a:rPr lang="zh-CN" altLang="en-US"/>
              <a:t>。</a:t>
            </a:r>
            <a:endParaRPr lang="en-US" altLang="zh-CN"/>
          </a:p>
        </p:txBody>
      </p:sp>
      <p:cxnSp>
        <p:nvCxnSpPr>
          <p:cNvPr id="16" name="直接箭头连接符 15">
            <a:extLst>
              <a:ext uri="{FF2B5EF4-FFF2-40B4-BE49-F238E27FC236}">
                <a16:creationId xmlns:a16="http://schemas.microsoft.com/office/drawing/2014/main" id="{6C2D1AB6-2AC2-4490-8D03-BEEDC47255FE}"/>
              </a:ext>
            </a:extLst>
          </p:cNvPr>
          <p:cNvCxnSpPr/>
          <p:nvPr/>
        </p:nvCxnSpPr>
        <p:spPr>
          <a:xfrm flipH="1">
            <a:off x="6815470" y="4699591"/>
            <a:ext cx="1435395" cy="54226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矩形 16">
            <a:extLst>
              <a:ext uri="{FF2B5EF4-FFF2-40B4-BE49-F238E27FC236}">
                <a16:creationId xmlns:a16="http://schemas.microsoft.com/office/drawing/2014/main" id="{DE938BD9-4C88-43FF-8AE8-4BF79D03C0B2}"/>
              </a:ext>
            </a:extLst>
          </p:cNvPr>
          <p:cNvSpPr/>
          <p:nvPr/>
        </p:nvSpPr>
        <p:spPr>
          <a:xfrm>
            <a:off x="1350335" y="4493086"/>
            <a:ext cx="5328389" cy="2067202"/>
          </a:xfrm>
          <a:prstGeom prst="rect">
            <a:avLst/>
          </a:prstGeom>
          <a:solidFill>
            <a:schemeClr val="accent1">
              <a:alpha val="2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灯片编号占位符 3">
            <a:extLst>
              <a:ext uri="{FF2B5EF4-FFF2-40B4-BE49-F238E27FC236}">
                <a16:creationId xmlns:a16="http://schemas.microsoft.com/office/drawing/2014/main" id="{A630295B-0FB9-47D7-949B-9782A8C25FD3}"/>
              </a:ext>
            </a:extLst>
          </p:cNvPr>
          <p:cNvSpPr>
            <a:spLocks noGrp="1"/>
          </p:cNvSpPr>
          <p:nvPr>
            <p:ph type="sldNum" sz="quarter" idx="12"/>
          </p:nvPr>
        </p:nvSpPr>
        <p:spPr/>
        <p:txBody>
          <a:bodyPr/>
          <a:lstStyle/>
          <a:p>
            <a:fld id="{2B55EA8C-D11E-460A-B3EA-929F000B21EE}" type="slidenum">
              <a:rPr lang="zh-CN" altLang="en-US" smtClean="0"/>
              <a:pPr/>
              <a:t>50</a:t>
            </a:fld>
            <a:r>
              <a:rPr lang="en-US" altLang="zh-CN"/>
              <a:t>/56</a:t>
            </a:r>
            <a:endParaRPr lang="zh-CN" altLang="en-US"/>
          </a:p>
        </p:txBody>
      </p:sp>
    </p:spTree>
    <p:extLst>
      <p:ext uri="{BB962C8B-B14F-4D97-AF65-F5344CB8AC3E}">
        <p14:creationId xmlns:p14="http://schemas.microsoft.com/office/powerpoint/2010/main" val="229936312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B3E003D4-FA96-447C-AD8D-83CCF1341D7F}"/>
              </a:ext>
            </a:extLst>
          </p:cNvPr>
          <p:cNvSpPr/>
          <p:nvPr/>
        </p:nvSpPr>
        <p:spPr>
          <a:xfrm>
            <a:off x="283038" y="219313"/>
            <a:ext cx="5634876" cy="584775"/>
          </a:xfrm>
          <a:prstGeom prst="rect">
            <a:avLst/>
          </a:prstGeom>
        </p:spPr>
        <p:txBody>
          <a:bodyPr wrap="none">
            <a:spAutoFit/>
          </a:bodyPr>
          <a:lstStyle/>
          <a:p>
            <a:r>
              <a:rPr lang="en-US" altLang="zh-CN" sz="3200">
                <a:latin typeface="Times New Roman" panose="02020603050405020304" pitchFamily="18" charset="0"/>
                <a:cs typeface="Times New Roman" panose="02020603050405020304" pitchFamily="18" charset="0"/>
              </a:rPr>
              <a:t>SimCLS:</a:t>
            </a:r>
            <a:r>
              <a:rPr lang="zh-CN" altLang="en-US" sz="3200">
                <a:latin typeface="Times New Roman" panose="02020603050405020304" pitchFamily="18" charset="0"/>
                <a:cs typeface="Times New Roman" panose="02020603050405020304" pitchFamily="18" charset="0"/>
              </a:rPr>
              <a:t>对比学习</a:t>
            </a:r>
            <a:r>
              <a:rPr lang="en-US" altLang="zh-CN" sz="3200">
                <a:latin typeface="Times New Roman" panose="02020603050405020304" pitchFamily="18" charset="0"/>
                <a:cs typeface="Times New Roman" panose="02020603050405020304" pitchFamily="18" charset="0"/>
              </a:rPr>
              <a:t>+</a:t>
            </a:r>
            <a:r>
              <a:rPr lang="zh-CN" altLang="en-US" sz="3200">
                <a:latin typeface="Times New Roman" panose="02020603050405020304" pitchFamily="18" charset="0"/>
                <a:cs typeface="Times New Roman" panose="02020603050405020304" pitchFamily="18" charset="0"/>
              </a:rPr>
              <a:t>生成式摘要</a:t>
            </a:r>
          </a:p>
        </p:txBody>
      </p:sp>
      <p:sp>
        <p:nvSpPr>
          <p:cNvPr id="5" name="矩形 4">
            <a:extLst>
              <a:ext uri="{FF2B5EF4-FFF2-40B4-BE49-F238E27FC236}">
                <a16:creationId xmlns:a16="http://schemas.microsoft.com/office/drawing/2014/main" id="{BE29C0FC-4956-4E29-9DA1-CE0E8FCFA79C}"/>
              </a:ext>
            </a:extLst>
          </p:cNvPr>
          <p:cNvSpPr/>
          <p:nvPr/>
        </p:nvSpPr>
        <p:spPr>
          <a:xfrm>
            <a:off x="762407" y="1016701"/>
            <a:ext cx="10760867" cy="463397"/>
          </a:xfrm>
          <a:prstGeom prst="rect">
            <a:avLst/>
          </a:prstGeom>
        </p:spPr>
        <p:txBody>
          <a:bodyPr wrap="square">
            <a:spAutoFit/>
          </a:bodyPr>
          <a:lstStyle/>
          <a:p>
            <a:pPr>
              <a:lnSpc>
                <a:spcPct val="150000"/>
              </a:lnSpc>
            </a:pPr>
            <a:r>
              <a:rPr lang="en-US" altLang="zh-CN" b="1" i="1"/>
              <a:t>SimCLS: A Simple Framework for Contrastive Learning of Abstractive Summarization</a:t>
            </a:r>
            <a:endParaRPr lang="en-US" altLang="zh-CN" sz="2000">
              <a:latin typeface="Times New Roman" panose="02020603050405020304" pitchFamily="18" charset="0"/>
              <a:cs typeface="Times New Roman" panose="02020603050405020304" pitchFamily="18" charset="0"/>
            </a:endParaRPr>
          </a:p>
        </p:txBody>
      </p:sp>
      <p:sp>
        <p:nvSpPr>
          <p:cNvPr id="7" name="矩形 6">
            <a:extLst>
              <a:ext uri="{FF2B5EF4-FFF2-40B4-BE49-F238E27FC236}">
                <a16:creationId xmlns:a16="http://schemas.microsoft.com/office/drawing/2014/main" id="{8DCEBCA5-1758-45C1-8DAC-00D5E04EFC0A}"/>
              </a:ext>
            </a:extLst>
          </p:cNvPr>
          <p:cNvSpPr/>
          <p:nvPr/>
        </p:nvSpPr>
        <p:spPr>
          <a:xfrm>
            <a:off x="762407" y="1521696"/>
            <a:ext cx="10760867" cy="881139"/>
          </a:xfrm>
          <a:prstGeom prst="rect">
            <a:avLst/>
          </a:prstGeom>
        </p:spPr>
        <p:txBody>
          <a:bodyPr wrap="square">
            <a:spAutoFit/>
          </a:bodyPr>
          <a:lstStyle/>
          <a:p>
            <a:pPr indent="457200">
              <a:lnSpc>
                <a:spcPct val="150000"/>
              </a:lnSpc>
            </a:pPr>
            <a:r>
              <a:rPr lang="zh-CN" altLang="en-US"/>
              <a:t>来自</a:t>
            </a:r>
            <a:r>
              <a:rPr lang="en-US" altLang="zh-CN"/>
              <a:t>CMU</a:t>
            </a:r>
            <a:r>
              <a:rPr lang="zh-CN" altLang="en-US"/>
              <a:t>，核心点是利用对比学习将文本生成看作是</a:t>
            </a:r>
            <a:r>
              <a:rPr lang="en-US" altLang="zh-CN"/>
              <a:t>reference-free</a:t>
            </a:r>
            <a:r>
              <a:rPr lang="zh-CN" altLang="en-US"/>
              <a:t>的评价问题。对比的是生成的候选摘要和原始文档。引入了一个</a:t>
            </a:r>
            <a:r>
              <a:rPr lang="en-US" altLang="zh-CN"/>
              <a:t>raking loss</a:t>
            </a:r>
            <a:r>
              <a:rPr lang="zh-CN" altLang="en-US"/>
              <a:t>， 希望预测值和真实值接近，同时希望每个候选值之间有差距。</a:t>
            </a:r>
          </a:p>
        </p:txBody>
      </p:sp>
      <p:pic>
        <p:nvPicPr>
          <p:cNvPr id="4" name="图片 3">
            <a:extLst>
              <a:ext uri="{FF2B5EF4-FFF2-40B4-BE49-F238E27FC236}">
                <a16:creationId xmlns:a16="http://schemas.microsoft.com/office/drawing/2014/main" id="{112600F0-279F-4973-ACC7-54C116BFE565}"/>
              </a:ext>
            </a:extLst>
          </p:cNvPr>
          <p:cNvPicPr>
            <a:picLocks noChangeAspect="1"/>
          </p:cNvPicPr>
          <p:nvPr/>
        </p:nvPicPr>
        <p:blipFill>
          <a:blip r:embed="rId3"/>
          <a:stretch>
            <a:fillRect/>
          </a:stretch>
        </p:blipFill>
        <p:spPr>
          <a:xfrm>
            <a:off x="3376923" y="2940880"/>
            <a:ext cx="5895238" cy="3028571"/>
          </a:xfrm>
          <a:prstGeom prst="rect">
            <a:avLst/>
          </a:prstGeom>
        </p:spPr>
      </p:pic>
      <p:sp>
        <p:nvSpPr>
          <p:cNvPr id="8" name="灯片编号占位符 7">
            <a:extLst>
              <a:ext uri="{FF2B5EF4-FFF2-40B4-BE49-F238E27FC236}">
                <a16:creationId xmlns:a16="http://schemas.microsoft.com/office/drawing/2014/main" id="{3063CAF7-387E-48A3-8922-E15BAB618680}"/>
              </a:ext>
            </a:extLst>
          </p:cNvPr>
          <p:cNvSpPr>
            <a:spLocks noGrp="1"/>
          </p:cNvSpPr>
          <p:nvPr>
            <p:ph type="sldNum" sz="quarter" idx="12"/>
          </p:nvPr>
        </p:nvSpPr>
        <p:spPr/>
        <p:txBody>
          <a:bodyPr/>
          <a:lstStyle/>
          <a:p>
            <a:fld id="{2B55EA8C-D11E-460A-B3EA-929F000B21EE}" type="slidenum">
              <a:rPr lang="zh-CN" altLang="en-US" smtClean="0"/>
              <a:pPr/>
              <a:t>51</a:t>
            </a:fld>
            <a:r>
              <a:rPr lang="en-US" altLang="zh-CN"/>
              <a:t>/56</a:t>
            </a:r>
            <a:endParaRPr lang="zh-CN" altLang="en-US"/>
          </a:p>
        </p:txBody>
      </p:sp>
    </p:spTree>
    <p:extLst>
      <p:ext uri="{BB962C8B-B14F-4D97-AF65-F5344CB8AC3E}">
        <p14:creationId xmlns:p14="http://schemas.microsoft.com/office/powerpoint/2010/main" val="83448976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B3E003D4-FA96-447C-AD8D-83CCF1341D7F}"/>
              </a:ext>
            </a:extLst>
          </p:cNvPr>
          <p:cNvSpPr/>
          <p:nvPr/>
        </p:nvSpPr>
        <p:spPr>
          <a:xfrm>
            <a:off x="283038" y="219313"/>
            <a:ext cx="3903633" cy="584775"/>
          </a:xfrm>
          <a:prstGeom prst="rect">
            <a:avLst/>
          </a:prstGeom>
        </p:spPr>
        <p:txBody>
          <a:bodyPr wrap="none">
            <a:spAutoFit/>
          </a:bodyPr>
          <a:lstStyle/>
          <a:p>
            <a:r>
              <a:rPr lang="zh-CN" altLang="en-US" sz="3200">
                <a:latin typeface="Times New Roman" panose="02020603050405020304" pitchFamily="18" charset="0"/>
                <a:cs typeface="Times New Roman" panose="02020603050405020304" pitchFamily="18" charset="0"/>
              </a:rPr>
              <a:t>对比学习 </a:t>
            </a:r>
            <a:r>
              <a:rPr lang="en-US" altLang="zh-CN" sz="3200">
                <a:latin typeface="Times New Roman" panose="02020603050405020304" pitchFamily="18" charset="0"/>
                <a:cs typeface="Times New Roman" panose="02020603050405020304" pitchFamily="18" charset="0"/>
              </a:rPr>
              <a:t>+ </a:t>
            </a:r>
            <a:r>
              <a:rPr lang="zh-CN" altLang="en-US" sz="3200">
                <a:latin typeface="Times New Roman" panose="02020603050405020304" pitchFamily="18" charset="0"/>
                <a:cs typeface="Times New Roman" panose="02020603050405020304" pitchFamily="18" charset="0"/>
              </a:rPr>
              <a:t>意图检测</a:t>
            </a:r>
          </a:p>
        </p:txBody>
      </p:sp>
      <p:sp>
        <p:nvSpPr>
          <p:cNvPr id="5" name="矩形 4">
            <a:extLst>
              <a:ext uri="{FF2B5EF4-FFF2-40B4-BE49-F238E27FC236}">
                <a16:creationId xmlns:a16="http://schemas.microsoft.com/office/drawing/2014/main" id="{BE29C0FC-4956-4E29-9DA1-CE0E8FCFA79C}"/>
              </a:ext>
            </a:extLst>
          </p:cNvPr>
          <p:cNvSpPr/>
          <p:nvPr/>
        </p:nvSpPr>
        <p:spPr>
          <a:xfrm>
            <a:off x="283039" y="1016701"/>
            <a:ext cx="11745060" cy="463973"/>
          </a:xfrm>
          <a:prstGeom prst="rect">
            <a:avLst/>
          </a:prstGeom>
        </p:spPr>
        <p:txBody>
          <a:bodyPr wrap="square">
            <a:spAutoFit/>
          </a:bodyPr>
          <a:lstStyle/>
          <a:p>
            <a:pPr>
              <a:lnSpc>
                <a:spcPct val="150000"/>
              </a:lnSpc>
            </a:pPr>
            <a:r>
              <a:rPr lang="en-US" altLang="zh-CN" b="1" i="1"/>
              <a:t>Modeling Discriminative Representations for Out-of-Domain Detection with Supervised Contrastive Learning</a:t>
            </a:r>
            <a:endParaRPr lang="en-US" altLang="zh-CN" sz="2000">
              <a:latin typeface="Times New Roman" panose="02020603050405020304" pitchFamily="18" charset="0"/>
              <a:cs typeface="Times New Roman" panose="02020603050405020304" pitchFamily="18" charset="0"/>
            </a:endParaRPr>
          </a:p>
        </p:txBody>
      </p:sp>
      <p:sp>
        <p:nvSpPr>
          <p:cNvPr id="7" name="矩形 6">
            <a:extLst>
              <a:ext uri="{FF2B5EF4-FFF2-40B4-BE49-F238E27FC236}">
                <a16:creationId xmlns:a16="http://schemas.microsoft.com/office/drawing/2014/main" id="{8DCEBCA5-1758-45C1-8DAC-00D5E04EFC0A}"/>
              </a:ext>
            </a:extLst>
          </p:cNvPr>
          <p:cNvSpPr/>
          <p:nvPr/>
        </p:nvSpPr>
        <p:spPr>
          <a:xfrm>
            <a:off x="762407" y="1521696"/>
            <a:ext cx="10760867" cy="2127634"/>
          </a:xfrm>
          <a:prstGeom prst="rect">
            <a:avLst/>
          </a:prstGeom>
        </p:spPr>
        <p:txBody>
          <a:bodyPr wrap="square">
            <a:spAutoFit/>
          </a:bodyPr>
          <a:lstStyle/>
          <a:p>
            <a:pPr indent="457200">
              <a:lnSpc>
                <a:spcPct val="150000"/>
              </a:lnSpc>
            </a:pPr>
            <a:r>
              <a:rPr lang="zh-CN" altLang="en-US"/>
              <a:t>来自北邮模式识别实验室，研究的问题是：在</a:t>
            </a:r>
            <a:r>
              <a:rPr lang="en-US" altLang="zh-CN"/>
              <a:t>Task-oriented</a:t>
            </a:r>
            <a:r>
              <a:rPr lang="zh-CN" altLang="en-US"/>
              <a:t>的对话系统中，如何检测用户</a:t>
            </a:r>
            <a:r>
              <a:rPr lang="en-US" altLang="zh-CN"/>
              <a:t>query</a:t>
            </a:r>
            <a:r>
              <a:rPr lang="zh-CN" altLang="en-US"/>
              <a:t>中的跟</a:t>
            </a:r>
            <a:r>
              <a:rPr lang="en-US" altLang="zh-CN"/>
              <a:t>task/domain</a:t>
            </a:r>
            <a:r>
              <a:rPr lang="zh-CN" altLang="en-US"/>
              <a:t>不相关的问题。一个</a:t>
            </a:r>
            <a:r>
              <a:rPr lang="en-US" altLang="zh-CN"/>
              <a:t>OOD</a:t>
            </a:r>
            <a:r>
              <a:rPr lang="zh-CN" altLang="en-US"/>
              <a:t>（</a:t>
            </a:r>
            <a:r>
              <a:rPr lang="en-US" altLang="zh-CN"/>
              <a:t>out-of-domain</a:t>
            </a:r>
            <a:r>
              <a:rPr lang="zh-CN" altLang="en-US"/>
              <a:t>）检测模型依赖于高质量</a:t>
            </a:r>
            <a:r>
              <a:rPr lang="en-US" altLang="zh-CN"/>
              <a:t>IND(in-domain)</a:t>
            </a:r>
            <a:r>
              <a:rPr lang="zh-CN" altLang="en-US"/>
              <a:t>类别表示模型。之前的</a:t>
            </a:r>
            <a:r>
              <a:rPr lang="en-US" altLang="zh-CN"/>
              <a:t>IND</a:t>
            </a:r>
            <a:r>
              <a:rPr lang="zh-CN" altLang="en-US"/>
              <a:t>分类器虽然在</a:t>
            </a:r>
            <a:r>
              <a:rPr lang="en-US" altLang="zh-CN"/>
              <a:t>IND</a:t>
            </a:r>
            <a:r>
              <a:rPr lang="zh-CN" altLang="en-US"/>
              <a:t>数据上表现好，应用到</a:t>
            </a:r>
            <a:r>
              <a:rPr lang="en-US" altLang="zh-CN"/>
              <a:t>OOD</a:t>
            </a:r>
            <a:r>
              <a:rPr lang="zh-CN" altLang="en-US"/>
              <a:t>时性能不高，原因是类别间的间隔很模糊。所以该工作的核心是利用对比学习</a:t>
            </a:r>
            <a:r>
              <a:rPr lang="zh-CN" altLang="en-US" b="1">
                <a:solidFill>
                  <a:srgbClr val="FF0000"/>
                </a:solidFill>
                <a:highlight>
                  <a:srgbClr val="FFFF00"/>
                </a:highlight>
              </a:rPr>
              <a:t>减小类内距离，增大类间距离</a:t>
            </a:r>
            <a:r>
              <a:rPr lang="zh-CN" altLang="en-US"/>
              <a:t>。更好的</a:t>
            </a:r>
            <a:r>
              <a:rPr lang="en-US" altLang="zh-CN"/>
              <a:t>IND</a:t>
            </a:r>
            <a:r>
              <a:rPr lang="zh-CN" altLang="en-US"/>
              <a:t>聚类促使更好的</a:t>
            </a:r>
            <a:r>
              <a:rPr lang="en-US" altLang="zh-CN"/>
              <a:t>OOD</a:t>
            </a:r>
            <a:r>
              <a:rPr lang="zh-CN" altLang="en-US"/>
              <a:t>分类。</a:t>
            </a:r>
          </a:p>
        </p:txBody>
      </p:sp>
      <p:pic>
        <p:nvPicPr>
          <p:cNvPr id="51202" name="Picture 2" descr="https://pic4.zhimg.com/80/v2-4bc7ab736ccf660932e1cc318644d56f_720w.jpg">
            <a:extLst>
              <a:ext uri="{FF2B5EF4-FFF2-40B4-BE49-F238E27FC236}">
                <a16:creationId xmlns:a16="http://schemas.microsoft.com/office/drawing/2014/main" id="{FF9AB35E-8F83-4EE3-9ED6-F6BBB60221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59542" y="3441203"/>
            <a:ext cx="2806362" cy="2769043"/>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a:extLst>
              <a:ext uri="{FF2B5EF4-FFF2-40B4-BE49-F238E27FC236}">
                <a16:creationId xmlns:a16="http://schemas.microsoft.com/office/drawing/2014/main" id="{AA1C2C0F-D5DC-46A7-98F3-DA1A7ED9541D}"/>
              </a:ext>
            </a:extLst>
          </p:cNvPr>
          <p:cNvSpPr/>
          <p:nvPr/>
        </p:nvSpPr>
        <p:spPr>
          <a:xfrm>
            <a:off x="2656114" y="6322830"/>
            <a:ext cx="2031325" cy="369332"/>
          </a:xfrm>
          <a:prstGeom prst="rect">
            <a:avLst/>
          </a:prstGeom>
        </p:spPr>
        <p:txBody>
          <a:bodyPr wrap="none">
            <a:spAutoFit/>
          </a:bodyPr>
          <a:lstStyle/>
          <a:p>
            <a:r>
              <a:rPr lang="zh-CN" altLang="en-US"/>
              <a:t>问答中的意图检测</a:t>
            </a:r>
          </a:p>
        </p:txBody>
      </p:sp>
      <p:sp>
        <p:nvSpPr>
          <p:cNvPr id="8" name="矩形 7">
            <a:extLst>
              <a:ext uri="{FF2B5EF4-FFF2-40B4-BE49-F238E27FC236}">
                <a16:creationId xmlns:a16="http://schemas.microsoft.com/office/drawing/2014/main" id="{7294A0D7-404E-41F3-935D-C40DBF4B7BE4}"/>
              </a:ext>
            </a:extLst>
          </p:cNvPr>
          <p:cNvSpPr/>
          <p:nvPr/>
        </p:nvSpPr>
        <p:spPr>
          <a:xfrm>
            <a:off x="6784048" y="4455165"/>
            <a:ext cx="3474028" cy="881139"/>
          </a:xfrm>
          <a:prstGeom prst="rect">
            <a:avLst/>
          </a:prstGeom>
        </p:spPr>
        <p:txBody>
          <a:bodyPr wrap="none">
            <a:spAutoFit/>
          </a:bodyPr>
          <a:lstStyle/>
          <a:p>
            <a:pPr marL="285750" indent="-285750">
              <a:lnSpc>
                <a:spcPct val="150000"/>
              </a:lnSpc>
              <a:buFont typeface="Wingdings" panose="05000000000000000000" pitchFamily="2" charset="2"/>
              <a:buChar char="Ø"/>
            </a:pPr>
            <a:r>
              <a:rPr lang="zh-CN" altLang="en-US"/>
              <a:t>正例对来自同一个类别的数据</a:t>
            </a:r>
            <a:endParaRPr lang="en-US" altLang="zh-CN"/>
          </a:p>
          <a:p>
            <a:pPr marL="285750" indent="-285750">
              <a:lnSpc>
                <a:spcPct val="150000"/>
              </a:lnSpc>
              <a:buFont typeface="Wingdings" panose="05000000000000000000" pitchFamily="2" charset="2"/>
              <a:buChar char="Ø"/>
            </a:pPr>
            <a:r>
              <a:rPr lang="zh-CN" altLang="en-US"/>
              <a:t>负例是不同类别的数据</a:t>
            </a:r>
          </a:p>
        </p:txBody>
      </p:sp>
      <p:sp>
        <p:nvSpPr>
          <p:cNvPr id="9" name="灯片编号占位符 8">
            <a:extLst>
              <a:ext uri="{FF2B5EF4-FFF2-40B4-BE49-F238E27FC236}">
                <a16:creationId xmlns:a16="http://schemas.microsoft.com/office/drawing/2014/main" id="{A5164421-6CC2-4419-968C-F66115327F1D}"/>
              </a:ext>
            </a:extLst>
          </p:cNvPr>
          <p:cNvSpPr>
            <a:spLocks noGrp="1"/>
          </p:cNvSpPr>
          <p:nvPr>
            <p:ph type="sldNum" sz="quarter" idx="12"/>
          </p:nvPr>
        </p:nvSpPr>
        <p:spPr/>
        <p:txBody>
          <a:bodyPr/>
          <a:lstStyle/>
          <a:p>
            <a:fld id="{2B55EA8C-D11E-460A-B3EA-929F000B21EE}" type="slidenum">
              <a:rPr lang="zh-CN" altLang="en-US" smtClean="0"/>
              <a:pPr/>
              <a:t>52</a:t>
            </a:fld>
            <a:r>
              <a:rPr lang="en-US" altLang="zh-CN"/>
              <a:t>/56</a:t>
            </a:r>
            <a:endParaRPr lang="zh-CN" altLang="en-US"/>
          </a:p>
        </p:txBody>
      </p:sp>
    </p:spTree>
    <p:extLst>
      <p:ext uri="{BB962C8B-B14F-4D97-AF65-F5344CB8AC3E}">
        <p14:creationId xmlns:p14="http://schemas.microsoft.com/office/powerpoint/2010/main" val="371378278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B3E003D4-FA96-447C-AD8D-83CCF1341D7F}"/>
              </a:ext>
            </a:extLst>
          </p:cNvPr>
          <p:cNvSpPr/>
          <p:nvPr/>
        </p:nvSpPr>
        <p:spPr>
          <a:xfrm>
            <a:off x="283038" y="219313"/>
            <a:ext cx="4314001" cy="584775"/>
          </a:xfrm>
          <a:prstGeom prst="rect">
            <a:avLst/>
          </a:prstGeom>
        </p:spPr>
        <p:txBody>
          <a:bodyPr wrap="none">
            <a:spAutoFit/>
          </a:bodyPr>
          <a:lstStyle/>
          <a:p>
            <a:r>
              <a:rPr lang="zh-CN" altLang="en-US" sz="3200">
                <a:latin typeface="Times New Roman" panose="02020603050405020304" pitchFamily="18" charset="0"/>
                <a:cs typeface="Times New Roman" panose="02020603050405020304" pitchFamily="18" charset="0"/>
              </a:rPr>
              <a:t>对比学习 </a:t>
            </a:r>
            <a:r>
              <a:rPr lang="en-US" altLang="zh-CN" sz="3200">
                <a:latin typeface="Times New Roman" panose="02020603050405020304" pitchFamily="18" charset="0"/>
                <a:cs typeface="Times New Roman" panose="02020603050405020304" pitchFamily="18" charset="0"/>
              </a:rPr>
              <a:t>+ </a:t>
            </a:r>
            <a:r>
              <a:rPr lang="zh-CN" altLang="en-US" sz="3200">
                <a:latin typeface="Times New Roman" panose="02020603050405020304" pitchFamily="18" charset="0"/>
                <a:cs typeface="Times New Roman" panose="02020603050405020304" pitchFamily="18" charset="0"/>
              </a:rPr>
              <a:t>多模态学习</a:t>
            </a:r>
          </a:p>
        </p:txBody>
      </p:sp>
      <p:sp>
        <p:nvSpPr>
          <p:cNvPr id="5" name="矩形 4">
            <a:extLst>
              <a:ext uri="{FF2B5EF4-FFF2-40B4-BE49-F238E27FC236}">
                <a16:creationId xmlns:a16="http://schemas.microsoft.com/office/drawing/2014/main" id="{BE29C0FC-4956-4E29-9DA1-CE0E8FCFA79C}"/>
              </a:ext>
            </a:extLst>
          </p:cNvPr>
          <p:cNvSpPr/>
          <p:nvPr/>
        </p:nvSpPr>
        <p:spPr>
          <a:xfrm>
            <a:off x="762407" y="1016701"/>
            <a:ext cx="11745060" cy="463973"/>
          </a:xfrm>
          <a:prstGeom prst="rect">
            <a:avLst/>
          </a:prstGeom>
        </p:spPr>
        <p:txBody>
          <a:bodyPr wrap="square">
            <a:spAutoFit/>
          </a:bodyPr>
          <a:lstStyle/>
          <a:p>
            <a:pPr>
              <a:lnSpc>
                <a:spcPct val="150000"/>
              </a:lnSpc>
            </a:pPr>
            <a:r>
              <a:rPr lang="en-US" altLang="zh-CN" b="1" i="1"/>
              <a:t>UNIMO: Towards Unified-Modal Understanding and Generation via Cross-Modal Contrastive Learning</a:t>
            </a:r>
            <a:endParaRPr lang="en-US" altLang="zh-CN" sz="2000">
              <a:latin typeface="Times New Roman" panose="02020603050405020304" pitchFamily="18" charset="0"/>
              <a:cs typeface="Times New Roman" panose="02020603050405020304" pitchFamily="18" charset="0"/>
            </a:endParaRPr>
          </a:p>
        </p:txBody>
      </p:sp>
      <p:sp>
        <p:nvSpPr>
          <p:cNvPr id="7" name="矩形 6">
            <a:extLst>
              <a:ext uri="{FF2B5EF4-FFF2-40B4-BE49-F238E27FC236}">
                <a16:creationId xmlns:a16="http://schemas.microsoft.com/office/drawing/2014/main" id="{8DCEBCA5-1758-45C1-8DAC-00D5E04EFC0A}"/>
              </a:ext>
            </a:extLst>
          </p:cNvPr>
          <p:cNvSpPr/>
          <p:nvPr/>
        </p:nvSpPr>
        <p:spPr>
          <a:xfrm>
            <a:off x="762407" y="1521696"/>
            <a:ext cx="10760867" cy="1712135"/>
          </a:xfrm>
          <a:prstGeom prst="rect">
            <a:avLst/>
          </a:prstGeom>
        </p:spPr>
        <p:txBody>
          <a:bodyPr wrap="square">
            <a:spAutoFit/>
          </a:bodyPr>
          <a:lstStyle/>
          <a:p>
            <a:pPr indent="457200">
              <a:lnSpc>
                <a:spcPct val="150000"/>
              </a:lnSpc>
            </a:pPr>
            <a:r>
              <a:rPr lang="zh-CN" altLang="en-US"/>
              <a:t>来自百度，利用跨模态的对比学习将文本和视觉信息对齐到一个统一的语义空间。</a:t>
            </a:r>
            <a:r>
              <a:rPr lang="zh-CN" altLang="en-US" b="1">
                <a:solidFill>
                  <a:srgbClr val="FF0000"/>
                </a:solidFill>
                <a:highlight>
                  <a:srgbClr val="FFFF00"/>
                </a:highlight>
              </a:rPr>
              <a:t>就是文字和图片信息匹配。</a:t>
            </a:r>
            <a:r>
              <a:rPr lang="zh-CN" altLang="en-US"/>
              <a:t>通过重写原始的</a:t>
            </a:r>
            <a:r>
              <a:rPr lang="en-US" altLang="zh-CN"/>
              <a:t>caption</a:t>
            </a:r>
            <a:r>
              <a:rPr lang="zh-CN" altLang="en-US"/>
              <a:t>来生成正例和负例。</a:t>
            </a:r>
            <a:endParaRPr lang="en-US" altLang="zh-CN"/>
          </a:p>
          <a:p>
            <a:pPr indent="457200">
              <a:lnSpc>
                <a:spcPct val="150000"/>
              </a:lnSpc>
            </a:pPr>
            <a:r>
              <a:rPr lang="zh-CN" altLang="en-US" b="1"/>
              <a:t>对于一对对齐的图像</a:t>
            </a:r>
            <a:r>
              <a:rPr lang="en-US" altLang="zh-CN" b="1"/>
              <a:t>-</a:t>
            </a:r>
            <a:r>
              <a:rPr lang="zh-CN" altLang="en-US" b="1"/>
              <a:t>文本数据，通过文本重写的方式构造多模态的正负例样本，同时通过文本</a:t>
            </a:r>
            <a:r>
              <a:rPr lang="en-US" altLang="zh-CN" b="1"/>
              <a:t>/</a:t>
            </a:r>
            <a:r>
              <a:rPr lang="zh-CN" altLang="en-US" b="1"/>
              <a:t>图像检索的方式构造单模态的正例样本。</a:t>
            </a:r>
            <a:endParaRPr lang="zh-CN" altLang="en-US" b="1">
              <a:solidFill>
                <a:srgbClr val="FF0000"/>
              </a:solidFill>
            </a:endParaRPr>
          </a:p>
        </p:txBody>
      </p:sp>
      <p:pic>
        <p:nvPicPr>
          <p:cNvPr id="54274" name="Picture 2" descr="https://pic2.zhimg.com/80/v2-485a4cb3cf79774e48715aca5ed3de91_720w.jpg">
            <a:extLst>
              <a:ext uri="{FF2B5EF4-FFF2-40B4-BE49-F238E27FC236}">
                <a16:creationId xmlns:a16="http://schemas.microsoft.com/office/drawing/2014/main" id="{05F90D85-60B3-4DDB-95C7-A2C75AF38A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47481" y="3174960"/>
            <a:ext cx="4977811" cy="3463727"/>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a:extLst>
              <a:ext uri="{FF2B5EF4-FFF2-40B4-BE49-F238E27FC236}">
                <a16:creationId xmlns:a16="http://schemas.microsoft.com/office/drawing/2014/main" id="{0F2CFA37-64B8-4807-ABAC-10CD4D408583}"/>
              </a:ext>
            </a:extLst>
          </p:cNvPr>
          <p:cNvSpPr/>
          <p:nvPr/>
        </p:nvSpPr>
        <p:spPr>
          <a:xfrm>
            <a:off x="762407" y="4937188"/>
            <a:ext cx="2076209" cy="369332"/>
          </a:xfrm>
          <a:prstGeom prst="rect">
            <a:avLst/>
          </a:prstGeom>
        </p:spPr>
        <p:txBody>
          <a:bodyPr wrap="none">
            <a:spAutoFit/>
          </a:bodyPr>
          <a:lstStyle/>
          <a:p>
            <a:r>
              <a:rPr lang="zh-CN" altLang="en-US"/>
              <a:t>重写原始的</a:t>
            </a:r>
            <a:r>
              <a:rPr lang="en-US" altLang="zh-CN"/>
              <a:t>caption</a:t>
            </a:r>
            <a:endParaRPr lang="zh-CN" altLang="en-US"/>
          </a:p>
        </p:txBody>
      </p:sp>
      <p:cxnSp>
        <p:nvCxnSpPr>
          <p:cNvPr id="10" name="直接箭头连接符 9">
            <a:extLst>
              <a:ext uri="{FF2B5EF4-FFF2-40B4-BE49-F238E27FC236}">
                <a16:creationId xmlns:a16="http://schemas.microsoft.com/office/drawing/2014/main" id="{743CA4DA-C537-40A9-B847-A4500C804E0C}"/>
              </a:ext>
            </a:extLst>
          </p:cNvPr>
          <p:cNvCxnSpPr>
            <a:stCxn id="4" idx="3"/>
          </p:cNvCxnSpPr>
          <p:nvPr/>
        </p:nvCxnSpPr>
        <p:spPr>
          <a:xfrm>
            <a:off x="2838616" y="5121854"/>
            <a:ext cx="508865" cy="60909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灯片编号占位符 10">
            <a:extLst>
              <a:ext uri="{FF2B5EF4-FFF2-40B4-BE49-F238E27FC236}">
                <a16:creationId xmlns:a16="http://schemas.microsoft.com/office/drawing/2014/main" id="{D8B62F71-338E-4ECB-8988-9488EA3DDE9E}"/>
              </a:ext>
            </a:extLst>
          </p:cNvPr>
          <p:cNvSpPr>
            <a:spLocks noGrp="1"/>
          </p:cNvSpPr>
          <p:nvPr>
            <p:ph type="sldNum" sz="quarter" idx="12"/>
          </p:nvPr>
        </p:nvSpPr>
        <p:spPr/>
        <p:txBody>
          <a:bodyPr/>
          <a:lstStyle/>
          <a:p>
            <a:fld id="{2B55EA8C-D11E-460A-B3EA-929F000B21EE}" type="slidenum">
              <a:rPr lang="zh-CN" altLang="en-US" smtClean="0"/>
              <a:pPr/>
              <a:t>53</a:t>
            </a:fld>
            <a:r>
              <a:rPr lang="en-US" altLang="zh-CN"/>
              <a:t>/56</a:t>
            </a:r>
            <a:endParaRPr lang="zh-CN" altLang="en-US"/>
          </a:p>
        </p:txBody>
      </p:sp>
    </p:spTree>
    <p:extLst>
      <p:ext uri="{BB962C8B-B14F-4D97-AF65-F5344CB8AC3E}">
        <p14:creationId xmlns:p14="http://schemas.microsoft.com/office/powerpoint/2010/main" val="105517862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B3E003D4-FA96-447C-AD8D-83CCF1341D7F}"/>
              </a:ext>
            </a:extLst>
          </p:cNvPr>
          <p:cNvSpPr/>
          <p:nvPr/>
        </p:nvSpPr>
        <p:spPr>
          <a:xfrm>
            <a:off x="283038" y="219313"/>
            <a:ext cx="4314001" cy="584775"/>
          </a:xfrm>
          <a:prstGeom prst="rect">
            <a:avLst/>
          </a:prstGeom>
        </p:spPr>
        <p:txBody>
          <a:bodyPr wrap="none">
            <a:spAutoFit/>
          </a:bodyPr>
          <a:lstStyle/>
          <a:p>
            <a:r>
              <a:rPr lang="zh-CN" altLang="en-US" sz="3200">
                <a:latin typeface="Times New Roman" panose="02020603050405020304" pitchFamily="18" charset="0"/>
                <a:cs typeface="Times New Roman" panose="02020603050405020304" pitchFamily="18" charset="0"/>
              </a:rPr>
              <a:t>对比学习 </a:t>
            </a:r>
            <a:r>
              <a:rPr lang="en-US" altLang="zh-CN" sz="3200">
                <a:latin typeface="Times New Roman" panose="02020603050405020304" pitchFamily="18" charset="0"/>
                <a:cs typeface="Times New Roman" panose="02020603050405020304" pitchFamily="18" charset="0"/>
              </a:rPr>
              <a:t>+ </a:t>
            </a:r>
            <a:r>
              <a:rPr lang="zh-CN" altLang="en-US" sz="3200">
                <a:latin typeface="Times New Roman" panose="02020603050405020304" pitchFamily="18" charset="0"/>
                <a:cs typeface="Times New Roman" panose="02020603050405020304" pitchFamily="18" charset="0"/>
              </a:rPr>
              <a:t>多模态学习</a:t>
            </a:r>
          </a:p>
        </p:txBody>
      </p:sp>
      <p:sp>
        <p:nvSpPr>
          <p:cNvPr id="5" name="矩形 4">
            <a:extLst>
              <a:ext uri="{FF2B5EF4-FFF2-40B4-BE49-F238E27FC236}">
                <a16:creationId xmlns:a16="http://schemas.microsoft.com/office/drawing/2014/main" id="{BE29C0FC-4956-4E29-9DA1-CE0E8FCFA79C}"/>
              </a:ext>
            </a:extLst>
          </p:cNvPr>
          <p:cNvSpPr/>
          <p:nvPr/>
        </p:nvSpPr>
        <p:spPr>
          <a:xfrm>
            <a:off x="762407" y="1016701"/>
            <a:ext cx="11745060" cy="463973"/>
          </a:xfrm>
          <a:prstGeom prst="rect">
            <a:avLst/>
          </a:prstGeom>
        </p:spPr>
        <p:txBody>
          <a:bodyPr wrap="square">
            <a:spAutoFit/>
          </a:bodyPr>
          <a:lstStyle/>
          <a:p>
            <a:pPr>
              <a:lnSpc>
                <a:spcPct val="150000"/>
              </a:lnSpc>
            </a:pPr>
            <a:r>
              <a:rPr lang="en-US" altLang="zh-CN" b="1" i="1"/>
              <a:t>UNIMO: Towards Unified-Modal Understanding and Generation via Cross-Modal Contrastive Learning</a:t>
            </a:r>
            <a:endParaRPr lang="en-US" altLang="zh-CN" sz="2000">
              <a:latin typeface="Times New Roman" panose="02020603050405020304" pitchFamily="18" charset="0"/>
              <a:cs typeface="Times New Roman" panose="02020603050405020304" pitchFamily="18" charset="0"/>
            </a:endParaRPr>
          </a:p>
        </p:txBody>
      </p:sp>
      <p:sp>
        <p:nvSpPr>
          <p:cNvPr id="7" name="矩形 6">
            <a:extLst>
              <a:ext uri="{FF2B5EF4-FFF2-40B4-BE49-F238E27FC236}">
                <a16:creationId xmlns:a16="http://schemas.microsoft.com/office/drawing/2014/main" id="{8DCEBCA5-1758-45C1-8DAC-00D5E04EFC0A}"/>
              </a:ext>
            </a:extLst>
          </p:cNvPr>
          <p:cNvSpPr/>
          <p:nvPr/>
        </p:nvSpPr>
        <p:spPr>
          <a:xfrm>
            <a:off x="762407" y="1521696"/>
            <a:ext cx="10760867" cy="1712135"/>
          </a:xfrm>
          <a:prstGeom prst="rect">
            <a:avLst/>
          </a:prstGeom>
        </p:spPr>
        <p:txBody>
          <a:bodyPr wrap="square">
            <a:spAutoFit/>
          </a:bodyPr>
          <a:lstStyle/>
          <a:p>
            <a:pPr indent="457200">
              <a:lnSpc>
                <a:spcPct val="150000"/>
              </a:lnSpc>
            </a:pPr>
            <a:r>
              <a:rPr lang="zh-CN" altLang="en-US"/>
              <a:t>来自百度，利用跨模态的对比学习将文本和视觉信息对齐到一个统一的语义空间。</a:t>
            </a:r>
            <a:r>
              <a:rPr lang="zh-CN" altLang="en-US" b="1">
                <a:solidFill>
                  <a:srgbClr val="FF0000"/>
                </a:solidFill>
                <a:highlight>
                  <a:srgbClr val="FFFF00"/>
                </a:highlight>
              </a:rPr>
              <a:t>就是文字和图片信息匹配。</a:t>
            </a:r>
            <a:r>
              <a:rPr lang="zh-CN" altLang="en-US"/>
              <a:t>通过重写原始的</a:t>
            </a:r>
            <a:r>
              <a:rPr lang="en-US" altLang="zh-CN"/>
              <a:t>caption</a:t>
            </a:r>
            <a:r>
              <a:rPr lang="zh-CN" altLang="en-US"/>
              <a:t>来生成正例和负例。</a:t>
            </a:r>
            <a:endParaRPr lang="en-US" altLang="zh-CN"/>
          </a:p>
          <a:p>
            <a:pPr indent="457200">
              <a:lnSpc>
                <a:spcPct val="150000"/>
              </a:lnSpc>
            </a:pPr>
            <a:r>
              <a:rPr lang="zh-CN" altLang="en-US" b="1"/>
              <a:t>对于一对对齐的图像</a:t>
            </a:r>
            <a:r>
              <a:rPr lang="en-US" altLang="zh-CN" b="1"/>
              <a:t>-</a:t>
            </a:r>
            <a:r>
              <a:rPr lang="zh-CN" altLang="en-US" b="1"/>
              <a:t>文本数据，通过文本重写的方式构造多模态的正负例样本，同时通过文本</a:t>
            </a:r>
            <a:r>
              <a:rPr lang="en-US" altLang="zh-CN" b="1"/>
              <a:t>/</a:t>
            </a:r>
            <a:r>
              <a:rPr lang="zh-CN" altLang="en-US" b="1"/>
              <a:t>图像检索的方式构造单模态的正例样本。</a:t>
            </a:r>
            <a:endParaRPr lang="zh-CN" altLang="en-US" b="1">
              <a:solidFill>
                <a:srgbClr val="FF0000"/>
              </a:solidFill>
            </a:endParaRPr>
          </a:p>
        </p:txBody>
      </p:sp>
      <p:pic>
        <p:nvPicPr>
          <p:cNvPr id="54274" name="Picture 2" descr="https://pic2.zhimg.com/80/v2-485a4cb3cf79774e48715aca5ed3de91_720w.jpg">
            <a:extLst>
              <a:ext uri="{FF2B5EF4-FFF2-40B4-BE49-F238E27FC236}">
                <a16:creationId xmlns:a16="http://schemas.microsoft.com/office/drawing/2014/main" id="{05F90D85-60B3-4DDB-95C7-A2C75AF38A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29284" y="804088"/>
            <a:ext cx="8133431" cy="5659512"/>
          </a:xfrm>
          <a:prstGeom prst="rect">
            <a:avLst/>
          </a:prstGeom>
          <a:noFill/>
          <a:extLst>
            <a:ext uri="{909E8E84-426E-40DD-AFC4-6F175D3DCCD1}">
              <a14:hiddenFill xmlns:a14="http://schemas.microsoft.com/office/drawing/2010/main">
                <a:solidFill>
                  <a:srgbClr val="FFFFFF"/>
                </a:solidFill>
              </a14:hiddenFill>
            </a:ext>
          </a:extLst>
        </p:spPr>
      </p:pic>
      <p:sp>
        <p:nvSpPr>
          <p:cNvPr id="8" name="矩形 7">
            <a:extLst>
              <a:ext uri="{FF2B5EF4-FFF2-40B4-BE49-F238E27FC236}">
                <a16:creationId xmlns:a16="http://schemas.microsoft.com/office/drawing/2014/main" id="{BCE47802-9588-402F-85F7-92C508AAB08B}"/>
              </a:ext>
            </a:extLst>
          </p:cNvPr>
          <p:cNvSpPr/>
          <p:nvPr/>
        </p:nvSpPr>
        <p:spPr>
          <a:xfrm>
            <a:off x="224816" y="4451834"/>
            <a:ext cx="1310821" cy="646331"/>
          </a:xfrm>
          <a:prstGeom prst="rect">
            <a:avLst/>
          </a:prstGeom>
        </p:spPr>
        <p:txBody>
          <a:bodyPr wrap="square">
            <a:spAutoFit/>
          </a:bodyPr>
          <a:lstStyle/>
          <a:p>
            <a:r>
              <a:rPr lang="zh-CN" altLang="en-US"/>
              <a:t>重写原始的</a:t>
            </a:r>
            <a:r>
              <a:rPr lang="en-US" altLang="zh-CN"/>
              <a:t>caption</a:t>
            </a:r>
            <a:endParaRPr lang="zh-CN" altLang="en-US"/>
          </a:p>
        </p:txBody>
      </p:sp>
      <p:cxnSp>
        <p:nvCxnSpPr>
          <p:cNvPr id="9" name="直接箭头连接符 8">
            <a:extLst>
              <a:ext uri="{FF2B5EF4-FFF2-40B4-BE49-F238E27FC236}">
                <a16:creationId xmlns:a16="http://schemas.microsoft.com/office/drawing/2014/main" id="{CEA38270-3A77-44E0-9706-38CC1276F68F}"/>
              </a:ext>
            </a:extLst>
          </p:cNvPr>
          <p:cNvCxnSpPr>
            <a:cxnSpLocks/>
          </p:cNvCxnSpPr>
          <p:nvPr/>
        </p:nvCxnSpPr>
        <p:spPr>
          <a:xfrm>
            <a:off x="1413363" y="4774999"/>
            <a:ext cx="457200" cy="32316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灯片编号占位符 9">
            <a:extLst>
              <a:ext uri="{FF2B5EF4-FFF2-40B4-BE49-F238E27FC236}">
                <a16:creationId xmlns:a16="http://schemas.microsoft.com/office/drawing/2014/main" id="{11431E51-A894-4777-BB1F-BCAD9F30CD1C}"/>
              </a:ext>
            </a:extLst>
          </p:cNvPr>
          <p:cNvSpPr>
            <a:spLocks noGrp="1"/>
          </p:cNvSpPr>
          <p:nvPr>
            <p:ph type="sldNum" sz="quarter" idx="12"/>
          </p:nvPr>
        </p:nvSpPr>
        <p:spPr/>
        <p:txBody>
          <a:bodyPr/>
          <a:lstStyle/>
          <a:p>
            <a:fld id="{2B55EA8C-D11E-460A-B3EA-929F000B21EE}" type="slidenum">
              <a:rPr lang="zh-CN" altLang="en-US" smtClean="0"/>
              <a:pPr/>
              <a:t>54</a:t>
            </a:fld>
            <a:r>
              <a:rPr lang="en-US" altLang="zh-CN"/>
              <a:t>/56</a:t>
            </a:r>
            <a:endParaRPr lang="zh-CN" altLang="en-US"/>
          </a:p>
        </p:txBody>
      </p:sp>
    </p:spTree>
    <p:extLst>
      <p:ext uri="{BB962C8B-B14F-4D97-AF65-F5344CB8AC3E}">
        <p14:creationId xmlns:p14="http://schemas.microsoft.com/office/powerpoint/2010/main" val="370213585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B3E003D4-FA96-447C-AD8D-83CCF1341D7F}"/>
              </a:ext>
            </a:extLst>
          </p:cNvPr>
          <p:cNvSpPr/>
          <p:nvPr/>
        </p:nvSpPr>
        <p:spPr>
          <a:xfrm>
            <a:off x="283038" y="219313"/>
            <a:ext cx="3903633" cy="584775"/>
          </a:xfrm>
          <a:prstGeom prst="rect">
            <a:avLst/>
          </a:prstGeom>
        </p:spPr>
        <p:txBody>
          <a:bodyPr wrap="none">
            <a:spAutoFit/>
          </a:bodyPr>
          <a:lstStyle/>
          <a:p>
            <a:r>
              <a:rPr lang="zh-CN" altLang="en-US" sz="3200">
                <a:latin typeface="Times New Roman" panose="02020603050405020304" pitchFamily="18" charset="0"/>
                <a:cs typeface="Times New Roman" panose="02020603050405020304" pitchFamily="18" charset="0"/>
              </a:rPr>
              <a:t>对比学习 </a:t>
            </a:r>
            <a:r>
              <a:rPr lang="en-US" altLang="zh-CN" sz="3200">
                <a:latin typeface="Times New Roman" panose="02020603050405020304" pitchFamily="18" charset="0"/>
                <a:cs typeface="Times New Roman" panose="02020603050405020304" pitchFamily="18" charset="0"/>
              </a:rPr>
              <a:t>+ </a:t>
            </a:r>
            <a:r>
              <a:rPr lang="zh-CN" altLang="en-US" sz="3200">
                <a:latin typeface="Times New Roman" panose="02020603050405020304" pitchFamily="18" charset="0"/>
                <a:cs typeface="Times New Roman" panose="02020603050405020304" pitchFamily="18" charset="0"/>
              </a:rPr>
              <a:t>机器翻译</a:t>
            </a:r>
          </a:p>
        </p:txBody>
      </p:sp>
      <p:sp>
        <p:nvSpPr>
          <p:cNvPr id="5" name="矩形 4">
            <a:extLst>
              <a:ext uri="{FF2B5EF4-FFF2-40B4-BE49-F238E27FC236}">
                <a16:creationId xmlns:a16="http://schemas.microsoft.com/office/drawing/2014/main" id="{BE29C0FC-4956-4E29-9DA1-CE0E8FCFA79C}"/>
              </a:ext>
            </a:extLst>
          </p:cNvPr>
          <p:cNvSpPr/>
          <p:nvPr/>
        </p:nvSpPr>
        <p:spPr>
          <a:xfrm>
            <a:off x="762407" y="1016701"/>
            <a:ext cx="11745060" cy="463973"/>
          </a:xfrm>
          <a:prstGeom prst="rect">
            <a:avLst/>
          </a:prstGeom>
        </p:spPr>
        <p:txBody>
          <a:bodyPr wrap="square">
            <a:spAutoFit/>
          </a:bodyPr>
          <a:lstStyle/>
          <a:p>
            <a:pPr>
              <a:lnSpc>
                <a:spcPct val="150000"/>
              </a:lnSpc>
            </a:pPr>
            <a:r>
              <a:rPr lang="en-US" altLang="zh-CN" b="1" i="1"/>
              <a:t>UNIMO: Towards Unified-Modal Understanding and Generation via Cross-Modal Contrastive Learning</a:t>
            </a:r>
            <a:endParaRPr lang="en-US" altLang="zh-CN" sz="2000">
              <a:latin typeface="Times New Roman" panose="02020603050405020304" pitchFamily="18" charset="0"/>
              <a:cs typeface="Times New Roman" panose="02020603050405020304" pitchFamily="18" charset="0"/>
            </a:endParaRPr>
          </a:p>
        </p:txBody>
      </p:sp>
      <p:sp>
        <p:nvSpPr>
          <p:cNvPr id="7" name="矩形 6">
            <a:extLst>
              <a:ext uri="{FF2B5EF4-FFF2-40B4-BE49-F238E27FC236}">
                <a16:creationId xmlns:a16="http://schemas.microsoft.com/office/drawing/2014/main" id="{8DCEBCA5-1758-45C1-8DAC-00D5E04EFC0A}"/>
              </a:ext>
            </a:extLst>
          </p:cNvPr>
          <p:cNvSpPr/>
          <p:nvPr/>
        </p:nvSpPr>
        <p:spPr>
          <a:xfrm>
            <a:off x="762407" y="1521696"/>
            <a:ext cx="10760867" cy="1296637"/>
          </a:xfrm>
          <a:prstGeom prst="rect">
            <a:avLst/>
          </a:prstGeom>
        </p:spPr>
        <p:txBody>
          <a:bodyPr wrap="square">
            <a:spAutoFit/>
          </a:bodyPr>
          <a:lstStyle/>
          <a:p>
            <a:pPr indent="457200">
              <a:lnSpc>
                <a:spcPct val="150000"/>
              </a:lnSpc>
            </a:pPr>
            <a:r>
              <a:rPr lang="zh-CN" altLang="en-US"/>
              <a:t>自字节跳动，如何学习更好的通用跨语言表示，来获得更好的多语言翻译效果？如果两句话说的是同一个意思，即使它们使用的语言不相同，那么它们在语义空间中的表示也应该接近。</a:t>
            </a:r>
            <a:endParaRPr lang="en-US" altLang="zh-CN"/>
          </a:p>
          <a:p>
            <a:pPr indent="457200">
              <a:lnSpc>
                <a:spcPct val="150000"/>
              </a:lnSpc>
            </a:pPr>
            <a:r>
              <a:rPr lang="zh-CN" altLang="en-US"/>
              <a:t>所以本文的训练目标是：</a:t>
            </a:r>
            <a:r>
              <a:rPr lang="zh-CN" altLang="en-US" b="1"/>
              <a:t>减少相似句子表示之间的距离，增大不相关句子表示之间的距离。</a:t>
            </a:r>
            <a:endParaRPr lang="zh-CN" altLang="en-US" b="1">
              <a:solidFill>
                <a:srgbClr val="FF0000"/>
              </a:solidFill>
            </a:endParaRPr>
          </a:p>
        </p:txBody>
      </p:sp>
      <p:pic>
        <p:nvPicPr>
          <p:cNvPr id="55298" name="Picture 2" descr="https://pic2.zhimg.com/80/v2-af81222c2a603f1cae09906d11e95e5d_720w.jpg">
            <a:extLst>
              <a:ext uri="{FF2B5EF4-FFF2-40B4-BE49-F238E27FC236}">
                <a16:creationId xmlns:a16="http://schemas.microsoft.com/office/drawing/2014/main" id="{E4FB8363-1066-4A72-8906-A89621B633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91011" y="2944759"/>
            <a:ext cx="5686425" cy="3619500"/>
          </a:xfrm>
          <a:prstGeom prst="rect">
            <a:avLst/>
          </a:prstGeom>
          <a:noFill/>
          <a:extLst>
            <a:ext uri="{909E8E84-426E-40DD-AFC4-6F175D3DCCD1}">
              <a14:hiddenFill xmlns:a14="http://schemas.microsoft.com/office/drawing/2010/main">
                <a:solidFill>
                  <a:srgbClr val="FFFFFF"/>
                </a:solidFill>
              </a14:hiddenFill>
            </a:ext>
          </a:extLst>
        </p:spPr>
      </p:pic>
      <p:sp>
        <p:nvSpPr>
          <p:cNvPr id="10" name="矩形 9">
            <a:extLst>
              <a:ext uri="{FF2B5EF4-FFF2-40B4-BE49-F238E27FC236}">
                <a16:creationId xmlns:a16="http://schemas.microsoft.com/office/drawing/2014/main" id="{4E2A6ACD-921F-44B8-8048-748B61201D0E}"/>
              </a:ext>
            </a:extLst>
          </p:cNvPr>
          <p:cNvSpPr/>
          <p:nvPr/>
        </p:nvSpPr>
        <p:spPr>
          <a:xfrm>
            <a:off x="1547038" y="5013137"/>
            <a:ext cx="1482474" cy="646331"/>
          </a:xfrm>
          <a:prstGeom prst="rect">
            <a:avLst/>
          </a:prstGeom>
        </p:spPr>
        <p:txBody>
          <a:bodyPr wrap="square">
            <a:spAutoFit/>
          </a:bodyPr>
          <a:lstStyle/>
          <a:p>
            <a:r>
              <a:rPr lang="zh-CN" altLang="en-US"/>
              <a:t>跨语言文本语义匹配</a:t>
            </a:r>
          </a:p>
        </p:txBody>
      </p:sp>
      <p:cxnSp>
        <p:nvCxnSpPr>
          <p:cNvPr id="11" name="直接箭头连接符 10">
            <a:extLst>
              <a:ext uri="{FF2B5EF4-FFF2-40B4-BE49-F238E27FC236}">
                <a16:creationId xmlns:a16="http://schemas.microsoft.com/office/drawing/2014/main" id="{1E134159-F4C1-4F3B-96F8-82C7FCC8517F}"/>
              </a:ext>
            </a:extLst>
          </p:cNvPr>
          <p:cNvCxnSpPr>
            <a:cxnSpLocks/>
          </p:cNvCxnSpPr>
          <p:nvPr/>
        </p:nvCxnSpPr>
        <p:spPr>
          <a:xfrm>
            <a:off x="3029512" y="5336303"/>
            <a:ext cx="457200" cy="32316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 name="灯片编号占位符 3">
            <a:extLst>
              <a:ext uri="{FF2B5EF4-FFF2-40B4-BE49-F238E27FC236}">
                <a16:creationId xmlns:a16="http://schemas.microsoft.com/office/drawing/2014/main" id="{3025F76E-2F48-4499-BA12-1EF335B9198D}"/>
              </a:ext>
            </a:extLst>
          </p:cNvPr>
          <p:cNvSpPr>
            <a:spLocks noGrp="1"/>
          </p:cNvSpPr>
          <p:nvPr>
            <p:ph type="sldNum" sz="quarter" idx="12"/>
          </p:nvPr>
        </p:nvSpPr>
        <p:spPr/>
        <p:txBody>
          <a:bodyPr/>
          <a:lstStyle/>
          <a:p>
            <a:fld id="{2B55EA8C-D11E-460A-B3EA-929F000B21EE}" type="slidenum">
              <a:rPr lang="zh-CN" altLang="en-US" smtClean="0"/>
              <a:pPr/>
              <a:t>55</a:t>
            </a:fld>
            <a:r>
              <a:rPr lang="en-US" altLang="zh-CN"/>
              <a:t>/56</a:t>
            </a:r>
            <a:endParaRPr lang="zh-CN" altLang="en-US"/>
          </a:p>
        </p:txBody>
      </p:sp>
    </p:spTree>
    <p:extLst>
      <p:ext uri="{BB962C8B-B14F-4D97-AF65-F5344CB8AC3E}">
        <p14:creationId xmlns:p14="http://schemas.microsoft.com/office/powerpoint/2010/main" val="363831470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0E4B0750-5EC0-48FA-A483-42A767B4859F}"/>
              </a:ext>
            </a:extLst>
          </p:cNvPr>
          <p:cNvSpPr/>
          <p:nvPr/>
        </p:nvSpPr>
        <p:spPr>
          <a:xfrm>
            <a:off x="1098742" y="3881628"/>
            <a:ext cx="4355680" cy="369332"/>
          </a:xfrm>
          <a:prstGeom prst="rect">
            <a:avLst/>
          </a:prstGeom>
        </p:spPr>
        <p:txBody>
          <a:bodyPr wrap="none">
            <a:spAutoFit/>
          </a:bodyPr>
          <a:lstStyle/>
          <a:p>
            <a:pPr marL="285750" indent="-285750">
              <a:buFont typeface="Wingdings" panose="05000000000000000000" pitchFamily="2" charset="2"/>
              <a:buChar char="ü"/>
            </a:pPr>
            <a:r>
              <a:rPr lang="zh-CN" altLang="en-US">
                <a:hlinkClick r:id="rId2"/>
              </a:rPr>
              <a:t>对比学习（</a:t>
            </a:r>
            <a:r>
              <a:rPr lang="en-US" altLang="zh-CN">
                <a:hlinkClick r:id="rId2"/>
              </a:rPr>
              <a:t>Contrastive Learning</a:t>
            </a:r>
            <a:r>
              <a:rPr lang="zh-CN" altLang="en-US">
                <a:hlinkClick r:id="rId2"/>
              </a:rPr>
              <a:t>）综述</a:t>
            </a:r>
            <a:endParaRPr lang="zh-CN" altLang="en-US"/>
          </a:p>
        </p:txBody>
      </p:sp>
      <p:sp>
        <p:nvSpPr>
          <p:cNvPr id="4" name="矩形 3">
            <a:extLst>
              <a:ext uri="{FF2B5EF4-FFF2-40B4-BE49-F238E27FC236}">
                <a16:creationId xmlns:a16="http://schemas.microsoft.com/office/drawing/2014/main" id="{D9D0FD87-BD5F-40D8-B0B5-D95101369264}"/>
              </a:ext>
            </a:extLst>
          </p:cNvPr>
          <p:cNvSpPr/>
          <p:nvPr/>
        </p:nvSpPr>
        <p:spPr>
          <a:xfrm>
            <a:off x="1098741" y="4334256"/>
            <a:ext cx="7297113" cy="369332"/>
          </a:xfrm>
          <a:prstGeom prst="rect">
            <a:avLst/>
          </a:prstGeom>
        </p:spPr>
        <p:txBody>
          <a:bodyPr wrap="square">
            <a:spAutoFit/>
          </a:bodyPr>
          <a:lstStyle/>
          <a:p>
            <a:pPr marL="285750" indent="-285750">
              <a:buFont typeface="Wingdings" panose="05000000000000000000" pitchFamily="2" charset="2"/>
              <a:buChar char="ü"/>
            </a:pPr>
            <a:r>
              <a:rPr lang="en-US" altLang="zh-CN">
                <a:hlinkClick r:id="rId3"/>
              </a:rPr>
              <a:t>Self-Supervised Learning </a:t>
            </a:r>
            <a:r>
              <a:rPr lang="zh-CN" altLang="en-US">
                <a:hlinkClick r:id="rId3"/>
              </a:rPr>
              <a:t>超详细解读 </a:t>
            </a:r>
            <a:r>
              <a:rPr lang="en-US" altLang="zh-CN">
                <a:hlinkClick r:id="rId3"/>
              </a:rPr>
              <a:t>(</a:t>
            </a:r>
            <a:r>
              <a:rPr lang="zh-CN" altLang="en-US">
                <a:hlinkClick r:id="rId3"/>
              </a:rPr>
              <a:t>目录</a:t>
            </a:r>
            <a:r>
              <a:rPr lang="en-US" altLang="zh-CN">
                <a:hlinkClick r:id="rId3"/>
              </a:rPr>
              <a:t>)</a:t>
            </a:r>
            <a:endParaRPr lang="zh-CN" altLang="en-US"/>
          </a:p>
        </p:txBody>
      </p:sp>
      <p:sp>
        <p:nvSpPr>
          <p:cNvPr id="5" name="矩形 4">
            <a:extLst>
              <a:ext uri="{FF2B5EF4-FFF2-40B4-BE49-F238E27FC236}">
                <a16:creationId xmlns:a16="http://schemas.microsoft.com/office/drawing/2014/main" id="{883C94F3-D1FB-4A99-88E5-7D039E5AC04D}"/>
              </a:ext>
            </a:extLst>
          </p:cNvPr>
          <p:cNvSpPr/>
          <p:nvPr/>
        </p:nvSpPr>
        <p:spPr>
          <a:xfrm>
            <a:off x="1098740" y="3429000"/>
            <a:ext cx="8784561" cy="369332"/>
          </a:xfrm>
          <a:prstGeom prst="rect">
            <a:avLst/>
          </a:prstGeom>
        </p:spPr>
        <p:txBody>
          <a:bodyPr wrap="square">
            <a:spAutoFit/>
          </a:bodyPr>
          <a:lstStyle/>
          <a:p>
            <a:pPr marL="285750" indent="-285750">
              <a:buFont typeface="Wingdings" panose="05000000000000000000" pitchFamily="2" charset="2"/>
              <a:buChar char="ü"/>
            </a:pPr>
            <a:r>
              <a:rPr lang="zh-CN" altLang="en-US">
                <a:hlinkClick r:id="rId4"/>
              </a:rPr>
              <a:t>对比学习（</a:t>
            </a:r>
            <a:r>
              <a:rPr lang="en-US" altLang="zh-CN">
                <a:hlinkClick r:id="rId4"/>
              </a:rPr>
              <a:t>Contrastive Learning</a:t>
            </a:r>
            <a:r>
              <a:rPr lang="zh-CN" altLang="en-US">
                <a:hlinkClick r:id="rId4"/>
              </a:rPr>
              <a:t>）</a:t>
            </a:r>
            <a:r>
              <a:rPr lang="en-US" altLang="zh-CN">
                <a:hlinkClick r:id="rId4"/>
              </a:rPr>
              <a:t>:</a:t>
            </a:r>
            <a:r>
              <a:rPr lang="zh-CN" altLang="en-US">
                <a:hlinkClick r:id="rId4"/>
              </a:rPr>
              <a:t>研究进展</a:t>
            </a:r>
            <a:endParaRPr lang="zh-CN" altLang="en-US"/>
          </a:p>
        </p:txBody>
      </p:sp>
      <p:sp>
        <p:nvSpPr>
          <p:cNvPr id="6" name="矩形 5">
            <a:extLst>
              <a:ext uri="{FF2B5EF4-FFF2-40B4-BE49-F238E27FC236}">
                <a16:creationId xmlns:a16="http://schemas.microsoft.com/office/drawing/2014/main" id="{F16CF09B-D92D-4A1B-9D50-E87B31C4D654}"/>
              </a:ext>
            </a:extLst>
          </p:cNvPr>
          <p:cNvSpPr/>
          <p:nvPr/>
        </p:nvSpPr>
        <p:spPr>
          <a:xfrm>
            <a:off x="1098740" y="4786884"/>
            <a:ext cx="4299575" cy="369332"/>
          </a:xfrm>
          <a:prstGeom prst="rect">
            <a:avLst/>
          </a:prstGeom>
        </p:spPr>
        <p:txBody>
          <a:bodyPr wrap="none">
            <a:spAutoFit/>
          </a:bodyPr>
          <a:lstStyle/>
          <a:p>
            <a:pPr marL="285750" indent="-285750">
              <a:buFont typeface="Wingdings" panose="05000000000000000000" pitchFamily="2" charset="2"/>
              <a:buChar char="ü"/>
            </a:pPr>
            <a:r>
              <a:rPr lang="zh-CN" altLang="en-US">
                <a:hlinkClick r:id="rId5"/>
              </a:rPr>
              <a:t>从</a:t>
            </a:r>
            <a:r>
              <a:rPr lang="en-US" altLang="zh-CN">
                <a:hlinkClick r:id="rId5"/>
              </a:rPr>
              <a:t>ACL2021</a:t>
            </a:r>
            <a:r>
              <a:rPr lang="zh-CN" altLang="en-US">
                <a:hlinkClick r:id="rId5"/>
              </a:rPr>
              <a:t>看对比学习在</a:t>
            </a:r>
            <a:r>
              <a:rPr lang="en-US" altLang="zh-CN">
                <a:hlinkClick r:id="rId5"/>
              </a:rPr>
              <a:t>NLP</a:t>
            </a:r>
            <a:r>
              <a:rPr lang="zh-CN" altLang="en-US">
                <a:hlinkClick r:id="rId5"/>
              </a:rPr>
              <a:t>中的应用</a:t>
            </a:r>
            <a:endParaRPr lang="zh-CN" altLang="en-US"/>
          </a:p>
        </p:txBody>
      </p:sp>
      <p:sp>
        <p:nvSpPr>
          <p:cNvPr id="8" name="矩形 7">
            <a:extLst>
              <a:ext uri="{FF2B5EF4-FFF2-40B4-BE49-F238E27FC236}">
                <a16:creationId xmlns:a16="http://schemas.microsoft.com/office/drawing/2014/main" id="{D98A4369-EEFD-483F-A639-ECE3911C2D3F}"/>
              </a:ext>
            </a:extLst>
          </p:cNvPr>
          <p:cNvSpPr/>
          <p:nvPr/>
        </p:nvSpPr>
        <p:spPr>
          <a:xfrm>
            <a:off x="1098740" y="5246092"/>
            <a:ext cx="3698448" cy="369332"/>
          </a:xfrm>
          <a:prstGeom prst="rect">
            <a:avLst/>
          </a:prstGeom>
        </p:spPr>
        <p:txBody>
          <a:bodyPr wrap="none">
            <a:spAutoFit/>
          </a:bodyPr>
          <a:lstStyle/>
          <a:p>
            <a:pPr marL="285750" indent="-285750">
              <a:buFont typeface="Wingdings" panose="05000000000000000000" pitchFamily="2" charset="2"/>
              <a:buChar char="ü"/>
            </a:pPr>
            <a:r>
              <a:rPr lang="en-US" altLang="zh-CN">
                <a:hlinkClick r:id="rId6"/>
              </a:rPr>
              <a:t>ACL Anthology - ACL Anthology</a:t>
            </a:r>
            <a:endParaRPr lang="zh-CN" altLang="en-US"/>
          </a:p>
        </p:txBody>
      </p:sp>
      <p:sp>
        <p:nvSpPr>
          <p:cNvPr id="9" name="矩形 8">
            <a:extLst>
              <a:ext uri="{FF2B5EF4-FFF2-40B4-BE49-F238E27FC236}">
                <a16:creationId xmlns:a16="http://schemas.microsoft.com/office/drawing/2014/main" id="{E948B48A-BBA0-4833-A23B-47B6ACD6F9A7}"/>
              </a:ext>
            </a:extLst>
          </p:cNvPr>
          <p:cNvSpPr/>
          <p:nvPr/>
        </p:nvSpPr>
        <p:spPr>
          <a:xfrm>
            <a:off x="1088107" y="5705300"/>
            <a:ext cx="5102679" cy="369332"/>
          </a:xfrm>
          <a:prstGeom prst="rect">
            <a:avLst/>
          </a:prstGeom>
        </p:spPr>
        <p:txBody>
          <a:bodyPr wrap="none">
            <a:spAutoFit/>
          </a:bodyPr>
          <a:lstStyle/>
          <a:p>
            <a:pPr marL="285750" indent="-285750">
              <a:buFont typeface="Wingdings" panose="05000000000000000000" pitchFamily="2" charset="2"/>
              <a:buChar char="ü"/>
            </a:pPr>
            <a:r>
              <a:rPr lang="en-US" altLang="zh-CN">
                <a:hlinkClick r:id="rId7"/>
              </a:rPr>
              <a:t>Distill — Latest articles about machine learning</a:t>
            </a:r>
            <a:endParaRPr lang="zh-CN" altLang="en-US"/>
          </a:p>
        </p:txBody>
      </p:sp>
      <p:sp>
        <p:nvSpPr>
          <p:cNvPr id="11" name="灯片编号占位符 10">
            <a:extLst>
              <a:ext uri="{FF2B5EF4-FFF2-40B4-BE49-F238E27FC236}">
                <a16:creationId xmlns:a16="http://schemas.microsoft.com/office/drawing/2014/main" id="{78C35B96-0F5D-4810-885C-5B64A256069A}"/>
              </a:ext>
            </a:extLst>
          </p:cNvPr>
          <p:cNvSpPr>
            <a:spLocks noGrp="1"/>
          </p:cNvSpPr>
          <p:nvPr>
            <p:ph type="sldNum" sz="quarter" idx="12"/>
          </p:nvPr>
        </p:nvSpPr>
        <p:spPr/>
        <p:txBody>
          <a:bodyPr/>
          <a:lstStyle/>
          <a:p>
            <a:fld id="{2B55EA8C-D11E-460A-B3EA-929F000B21EE}" type="slidenum">
              <a:rPr lang="zh-CN" altLang="en-US" smtClean="0"/>
              <a:pPr/>
              <a:t>56</a:t>
            </a:fld>
            <a:r>
              <a:rPr lang="en-US" altLang="zh-CN"/>
              <a:t>/56</a:t>
            </a:r>
            <a:endParaRPr lang="zh-CN" altLang="en-US"/>
          </a:p>
        </p:txBody>
      </p:sp>
    </p:spTree>
    <p:extLst>
      <p:ext uri="{BB962C8B-B14F-4D97-AF65-F5344CB8AC3E}">
        <p14:creationId xmlns:p14="http://schemas.microsoft.com/office/powerpoint/2010/main" val="37254149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02289D28-451F-453C-8212-4FEA9E7F4576}"/>
              </a:ext>
            </a:extLst>
          </p:cNvPr>
          <p:cNvSpPr/>
          <p:nvPr/>
        </p:nvSpPr>
        <p:spPr>
          <a:xfrm>
            <a:off x="283038" y="219313"/>
            <a:ext cx="8606843" cy="584775"/>
          </a:xfrm>
          <a:prstGeom prst="rect">
            <a:avLst/>
          </a:prstGeom>
        </p:spPr>
        <p:txBody>
          <a:bodyPr wrap="none">
            <a:spAutoFit/>
          </a:bodyPr>
          <a:lstStyle/>
          <a:p>
            <a:r>
              <a:rPr lang="zh-CN" altLang="en-US" sz="3200">
                <a:latin typeface="Times New Roman" panose="02020603050405020304" pitchFamily="18" charset="0"/>
                <a:cs typeface="Times New Roman" panose="02020603050405020304" pitchFamily="18" charset="0"/>
              </a:rPr>
              <a:t>对比学习</a:t>
            </a:r>
            <a:r>
              <a:rPr lang="en-US" altLang="zh-CN" sz="3200">
                <a:latin typeface="Times New Roman" panose="02020603050405020304" pitchFamily="18" charset="0"/>
                <a:cs typeface="Times New Roman" panose="02020603050405020304" pitchFamily="18" charset="0"/>
              </a:rPr>
              <a:t>(Contrastive Learning) - </a:t>
            </a:r>
            <a:r>
              <a:rPr lang="zh-CN" altLang="en-US" sz="3200">
                <a:latin typeface="Times New Roman" panose="02020603050405020304" pitchFamily="18" charset="0"/>
                <a:cs typeface="Times New Roman" panose="02020603050405020304" pitchFamily="18" charset="0"/>
              </a:rPr>
              <a:t>以</a:t>
            </a:r>
            <a:r>
              <a:rPr lang="en-US" altLang="zh-CN" sz="3200">
                <a:latin typeface="Times New Roman" panose="02020603050405020304" pitchFamily="18" charset="0"/>
                <a:cs typeface="Times New Roman" panose="02020603050405020304" pitchFamily="18" charset="0"/>
              </a:rPr>
              <a:t>SimCLR</a:t>
            </a:r>
            <a:r>
              <a:rPr lang="zh-CN" altLang="en-US" sz="3200">
                <a:latin typeface="Times New Roman" panose="02020603050405020304" pitchFamily="18" charset="0"/>
                <a:cs typeface="Times New Roman" panose="02020603050405020304" pitchFamily="18" charset="0"/>
              </a:rPr>
              <a:t>为例</a:t>
            </a:r>
          </a:p>
        </p:txBody>
      </p:sp>
      <p:sp>
        <p:nvSpPr>
          <p:cNvPr id="9" name="矩形 8">
            <a:extLst>
              <a:ext uri="{FF2B5EF4-FFF2-40B4-BE49-F238E27FC236}">
                <a16:creationId xmlns:a16="http://schemas.microsoft.com/office/drawing/2014/main" id="{266656D4-2654-41B4-AA5A-D500C16E2A05}"/>
              </a:ext>
            </a:extLst>
          </p:cNvPr>
          <p:cNvSpPr/>
          <p:nvPr/>
        </p:nvSpPr>
        <p:spPr>
          <a:xfrm>
            <a:off x="544989" y="1233374"/>
            <a:ext cx="10806503" cy="505267"/>
          </a:xfrm>
          <a:prstGeom prst="rect">
            <a:avLst/>
          </a:prstGeom>
        </p:spPr>
        <p:txBody>
          <a:bodyPr wrap="square">
            <a:spAutoFit/>
          </a:bodyPr>
          <a:lstStyle/>
          <a:p>
            <a:pPr indent="457200">
              <a:lnSpc>
                <a:spcPct val="150000"/>
              </a:lnSpc>
            </a:pPr>
            <a:r>
              <a:rPr lang="en-US" altLang="zh-CN" sz="2000">
                <a:solidFill>
                  <a:srgbClr val="121212"/>
                </a:solidFill>
                <a:latin typeface="Times New Roman" panose="02020603050405020304" pitchFamily="18" charset="0"/>
                <a:cs typeface="Times New Roman" panose="02020603050405020304" pitchFamily="18" charset="0"/>
              </a:rPr>
              <a:t>SimCLR</a:t>
            </a:r>
            <a:r>
              <a:rPr lang="zh-CN" altLang="en-US" sz="2000">
                <a:solidFill>
                  <a:srgbClr val="121212"/>
                </a:solidFill>
                <a:latin typeface="Times New Roman" panose="02020603050405020304" pitchFamily="18" charset="0"/>
                <a:cs typeface="Times New Roman" panose="02020603050405020304" pitchFamily="18" charset="0"/>
              </a:rPr>
              <a:t>是</a:t>
            </a:r>
            <a:r>
              <a:rPr lang="en-US" altLang="zh-CN" sz="2000" b="1">
                <a:solidFill>
                  <a:srgbClr val="121212"/>
                </a:solidFill>
                <a:latin typeface="Times New Roman" panose="02020603050405020304" pitchFamily="18" charset="0"/>
                <a:cs typeface="Times New Roman" panose="02020603050405020304" pitchFamily="18" charset="0"/>
              </a:rPr>
              <a:t>Hinton</a:t>
            </a:r>
            <a:r>
              <a:rPr lang="zh-CN" altLang="en-US" sz="2000">
                <a:solidFill>
                  <a:srgbClr val="121212"/>
                </a:solidFill>
                <a:latin typeface="Times New Roman" panose="02020603050405020304" pitchFamily="18" charset="0"/>
                <a:cs typeface="Times New Roman" panose="02020603050405020304" pitchFamily="18" charset="0"/>
              </a:rPr>
              <a:t>团队在</a:t>
            </a:r>
            <a:r>
              <a:rPr lang="en-US" altLang="zh-CN" sz="2000">
                <a:solidFill>
                  <a:srgbClr val="121212"/>
                </a:solidFill>
                <a:latin typeface="Times New Roman" panose="02020603050405020304" pitchFamily="18" charset="0"/>
                <a:cs typeface="Times New Roman" panose="02020603050405020304" pitchFamily="18" charset="0"/>
              </a:rPr>
              <a:t>Self-Supervised Learning </a:t>
            </a:r>
            <a:r>
              <a:rPr lang="zh-CN" altLang="en-US" sz="2000">
                <a:solidFill>
                  <a:srgbClr val="121212"/>
                </a:solidFill>
                <a:latin typeface="Times New Roman" panose="02020603050405020304" pitchFamily="18" charset="0"/>
                <a:cs typeface="Times New Roman" panose="02020603050405020304" pitchFamily="18" charset="0"/>
              </a:rPr>
              <a:t>领域的一个系列的经典工作</a:t>
            </a:r>
            <a:r>
              <a:rPr lang="en-US" altLang="zh-CN" sz="2000">
                <a:solidFill>
                  <a:srgbClr val="121212"/>
                </a:solidFill>
                <a:latin typeface="Times New Roman" panose="02020603050405020304" pitchFamily="18" charset="0"/>
                <a:cs typeface="Times New Roman" panose="02020603050405020304" pitchFamily="18" charset="0"/>
              </a:rPr>
              <a:t>,</a:t>
            </a:r>
            <a:r>
              <a:rPr lang="zh-CN" altLang="en-US" sz="2000">
                <a:solidFill>
                  <a:srgbClr val="121212"/>
                </a:solidFill>
                <a:latin typeface="Times New Roman" panose="02020603050405020304" pitchFamily="18" charset="0"/>
                <a:cs typeface="Times New Roman" panose="02020603050405020304" pitchFamily="18" charset="0"/>
              </a:rPr>
              <a:t>超越当时</a:t>
            </a:r>
            <a:r>
              <a:rPr lang="en-US" altLang="zh-CN" sz="2000">
                <a:solidFill>
                  <a:srgbClr val="121212"/>
                </a:solidFill>
                <a:latin typeface="Times New Roman" panose="02020603050405020304" pitchFamily="18" charset="0"/>
                <a:cs typeface="Times New Roman" panose="02020603050405020304" pitchFamily="18" charset="0"/>
              </a:rPr>
              <a:t>SOTA.</a:t>
            </a:r>
          </a:p>
        </p:txBody>
      </p:sp>
      <p:pic>
        <p:nvPicPr>
          <p:cNvPr id="4" name="图片 3">
            <a:extLst>
              <a:ext uri="{FF2B5EF4-FFF2-40B4-BE49-F238E27FC236}">
                <a16:creationId xmlns:a16="http://schemas.microsoft.com/office/drawing/2014/main" id="{43EF5E5F-C2EF-405C-A39B-D2CC496A59C5}"/>
              </a:ext>
            </a:extLst>
          </p:cNvPr>
          <p:cNvPicPr>
            <a:picLocks noChangeAspect="1"/>
          </p:cNvPicPr>
          <p:nvPr/>
        </p:nvPicPr>
        <p:blipFill>
          <a:blip r:embed="rId2"/>
          <a:stretch>
            <a:fillRect/>
          </a:stretch>
        </p:blipFill>
        <p:spPr>
          <a:xfrm>
            <a:off x="3876952" y="2462721"/>
            <a:ext cx="4438095" cy="3161905"/>
          </a:xfrm>
          <a:prstGeom prst="rect">
            <a:avLst/>
          </a:prstGeom>
        </p:spPr>
      </p:pic>
      <p:sp>
        <p:nvSpPr>
          <p:cNvPr id="5" name="灯片编号占位符 4">
            <a:extLst>
              <a:ext uri="{FF2B5EF4-FFF2-40B4-BE49-F238E27FC236}">
                <a16:creationId xmlns:a16="http://schemas.microsoft.com/office/drawing/2014/main" id="{D4178756-87DE-4E53-A5B0-EB6E6FA2FD92}"/>
              </a:ext>
            </a:extLst>
          </p:cNvPr>
          <p:cNvSpPr>
            <a:spLocks noGrp="1"/>
          </p:cNvSpPr>
          <p:nvPr>
            <p:ph type="sldNum" sz="quarter" idx="12"/>
          </p:nvPr>
        </p:nvSpPr>
        <p:spPr/>
        <p:txBody>
          <a:bodyPr/>
          <a:lstStyle/>
          <a:p>
            <a:fld id="{2B55EA8C-D11E-460A-B3EA-929F000B21EE}" type="slidenum">
              <a:rPr lang="zh-CN" altLang="en-US" smtClean="0"/>
              <a:pPr/>
              <a:t>6</a:t>
            </a:fld>
            <a:r>
              <a:rPr lang="en-US" altLang="zh-CN"/>
              <a:t>/56</a:t>
            </a:r>
            <a:endParaRPr lang="zh-CN" altLang="en-US"/>
          </a:p>
        </p:txBody>
      </p:sp>
    </p:spTree>
    <p:extLst>
      <p:ext uri="{BB962C8B-B14F-4D97-AF65-F5344CB8AC3E}">
        <p14:creationId xmlns:p14="http://schemas.microsoft.com/office/powerpoint/2010/main" val="5671567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02289D28-451F-453C-8212-4FEA9E7F4576}"/>
              </a:ext>
            </a:extLst>
          </p:cNvPr>
          <p:cNvSpPr/>
          <p:nvPr/>
        </p:nvSpPr>
        <p:spPr>
          <a:xfrm>
            <a:off x="283038" y="219313"/>
            <a:ext cx="8606843" cy="584775"/>
          </a:xfrm>
          <a:prstGeom prst="rect">
            <a:avLst/>
          </a:prstGeom>
        </p:spPr>
        <p:txBody>
          <a:bodyPr wrap="none">
            <a:spAutoFit/>
          </a:bodyPr>
          <a:lstStyle/>
          <a:p>
            <a:r>
              <a:rPr lang="zh-CN" altLang="en-US" sz="3200">
                <a:latin typeface="Times New Roman" panose="02020603050405020304" pitchFamily="18" charset="0"/>
                <a:cs typeface="Times New Roman" panose="02020603050405020304" pitchFamily="18" charset="0"/>
              </a:rPr>
              <a:t>对比学习</a:t>
            </a:r>
            <a:r>
              <a:rPr lang="en-US" altLang="zh-CN" sz="3200">
                <a:latin typeface="Times New Roman" panose="02020603050405020304" pitchFamily="18" charset="0"/>
                <a:cs typeface="Times New Roman" panose="02020603050405020304" pitchFamily="18" charset="0"/>
              </a:rPr>
              <a:t>(Contrastive Learning) - </a:t>
            </a:r>
            <a:r>
              <a:rPr lang="zh-CN" altLang="en-US" sz="3200">
                <a:latin typeface="Times New Roman" panose="02020603050405020304" pitchFamily="18" charset="0"/>
                <a:cs typeface="Times New Roman" panose="02020603050405020304" pitchFamily="18" charset="0"/>
              </a:rPr>
              <a:t>以</a:t>
            </a:r>
            <a:r>
              <a:rPr lang="en-US" altLang="zh-CN" sz="3200">
                <a:latin typeface="Times New Roman" panose="02020603050405020304" pitchFamily="18" charset="0"/>
                <a:cs typeface="Times New Roman" panose="02020603050405020304" pitchFamily="18" charset="0"/>
              </a:rPr>
              <a:t>SimCLR</a:t>
            </a:r>
            <a:r>
              <a:rPr lang="zh-CN" altLang="en-US" sz="3200">
                <a:latin typeface="Times New Roman" panose="02020603050405020304" pitchFamily="18" charset="0"/>
                <a:cs typeface="Times New Roman" panose="02020603050405020304" pitchFamily="18" charset="0"/>
              </a:rPr>
              <a:t>为例</a:t>
            </a:r>
          </a:p>
        </p:txBody>
      </p:sp>
      <p:sp>
        <p:nvSpPr>
          <p:cNvPr id="9" name="矩形 8">
            <a:extLst>
              <a:ext uri="{FF2B5EF4-FFF2-40B4-BE49-F238E27FC236}">
                <a16:creationId xmlns:a16="http://schemas.microsoft.com/office/drawing/2014/main" id="{266656D4-2654-41B4-AA5A-D500C16E2A05}"/>
              </a:ext>
            </a:extLst>
          </p:cNvPr>
          <p:cNvSpPr/>
          <p:nvPr/>
        </p:nvSpPr>
        <p:spPr>
          <a:xfrm>
            <a:off x="748145" y="1119161"/>
            <a:ext cx="10492488" cy="966931"/>
          </a:xfrm>
          <a:prstGeom prst="rect">
            <a:avLst/>
          </a:prstGeom>
        </p:spPr>
        <p:txBody>
          <a:bodyPr wrap="square">
            <a:spAutoFit/>
          </a:bodyPr>
          <a:lstStyle/>
          <a:p>
            <a:pPr indent="457200">
              <a:lnSpc>
                <a:spcPct val="150000"/>
              </a:lnSpc>
            </a:pPr>
            <a:r>
              <a:rPr lang="zh-CN" altLang="en-US" sz="2000">
                <a:solidFill>
                  <a:srgbClr val="121212"/>
                </a:solidFill>
                <a:latin typeface="Times New Roman" panose="02020603050405020304" pitchFamily="18" charset="0"/>
                <a:cs typeface="Times New Roman" panose="02020603050405020304" pitchFamily="18" charset="0"/>
              </a:rPr>
              <a:t>对比学习是自监督学习，没有标注数据，需要自己构造相似数据（正例）以及不相似数据（负例）</a:t>
            </a:r>
            <a:endParaRPr lang="en-US" altLang="zh-CN" sz="2000">
              <a:solidFill>
                <a:srgbClr val="121212"/>
              </a:solidFill>
              <a:latin typeface="Times New Roman" panose="02020603050405020304" pitchFamily="18" charset="0"/>
              <a:cs typeface="Times New Roman" panose="02020603050405020304" pitchFamily="18" charset="0"/>
            </a:endParaRPr>
          </a:p>
        </p:txBody>
      </p:sp>
      <p:pic>
        <p:nvPicPr>
          <p:cNvPr id="4098" name="Picture 2" descr="https://pic1.zhimg.com/80/v2-cce9fa3fca04cf3e533a0b666e246a6c_720w.jpg">
            <a:extLst>
              <a:ext uri="{FF2B5EF4-FFF2-40B4-BE49-F238E27FC236}">
                <a16:creationId xmlns:a16="http://schemas.microsoft.com/office/drawing/2014/main" id="{6D8ADD6E-3E2D-4225-9785-DA0012892C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74833" y="2536612"/>
            <a:ext cx="6508421" cy="2630487"/>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a:extLst>
              <a:ext uri="{FF2B5EF4-FFF2-40B4-BE49-F238E27FC236}">
                <a16:creationId xmlns:a16="http://schemas.microsoft.com/office/drawing/2014/main" id="{5063DBC0-4ACE-4073-8396-80B488181C2C}"/>
              </a:ext>
            </a:extLst>
          </p:cNvPr>
          <p:cNvSpPr/>
          <p:nvPr/>
        </p:nvSpPr>
        <p:spPr>
          <a:xfrm>
            <a:off x="2512908" y="4402577"/>
            <a:ext cx="1107996" cy="369332"/>
          </a:xfrm>
          <a:prstGeom prst="rect">
            <a:avLst/>
          </a:prstGeom>
        </p:spPr>
        <p:txBody>
          <a:bodyPr wrap="none">
            <a:spAutoFit/>
          </a:bodyPr>
          <a:lstStyle/>
          <a:p>
            <a:r>
              <a:rPr lang="zh-CN" altLang="en-US">
                <a:solidFill>
                  <a:srgbClr val="FF0000"/>
                </a:solidFill>
                <a:latin typeface="Times New Roman" panose="02020603050405020304" pitchFamily="18" charset="0"/>
                <a:cs typeface="Times New Roman" panose="02020603050405020304" pitchFamily="18" charset="0"/>
              </a:rPr>
              <a:t>原始图片</a:t>
            </a:r>
            <a:endParaRPr lang="zh-CN" altLang="en-US">
              <a:solidFill>
                <a:srgbClr val="FF0000"/>
              </a:solidFill>
            </a:endParaRPr>
          </a:p>
        </p:txBody>
      </p:sp>
      <p:sp>
        <p:nvSpPr>
          <p:cNvPr id="8" name="矩形 7">
            <a:extLst>
              <a:ext uri="{FF2B5EF4-FFF2-40B4-BE49-F238E27FC236}">
                <a16:creationId xmlns:a16="http://schemas.microsoft.com/office/drawing/2014/main" id="{1722DBC6-33EE-45BC-B24C-3761898D0E2A}"/>
              </a:ext>
            </a:extLst>
          </p:cNvPr>
          <p:cNvSpPr/>
          <p:nvPr/>
        </p:nvSpPr>
        <p:spPr>
          <a:xfrm>
            <a:off x="4398858" y="2351946"/>
            <a:ext cx="755335" cy="369332"/>
          </a:xfrm>
          <a:prstGeom prst="rect">
            <a:avLst/>
          </a:prstGeom>
        </p:spPr>
        <p:txBody>
          <a:bodyPr wrap="none">
            <a:spAutoFit/>
          </a:bodyPr>
          <a:lstStyle/>
          <a:p>
            <a:r>
              <a:rPr lang="en-US" altLang="zh-CN">
                <a:solidFill>
                  <a:srgbClr val="FF0000"/>
                </a:solidFill>
                <a:latin typeface="Times New Roman" panose="02020603050405020304" pitchFamily="18" charset="0"/>
                <a:cs typeface="Times New Roman" panose="02020603050405020304" pitchFamily="18" charset="0"/>
              </a:rPr>
              <a:t>Aug 1</a:t>
            </a:r>
            <a:endParaRPr lang="zh-CN" altLang="en-US">
              <a:solidFill>
                <a:srgbClr val="FF0000"/>
              </a:solidFill>
            </a:endParaRPr>
          </a:p>
        </p:txBody>
      </p:sp>
      <p:sp>
        <p:nvSpPr>
          <p:cNvPr id="12" name="矩形 11">
            <a:extLst>
              <a:ext uri="{FF2B5EF4-FFF2-40B4-BE49-F238E27FC236}">
                <a16:creationId xmlns:a16="http://schemas.microsoft.com/office/drawing/2014/main" id="{53C941B6-B949-43E9-A148-A70FF460B45F}"/>
              </a:ext>
            </a:extLst>
          </p:cNvPr>
          <p:cNvSpPr/>
          <p:nvPr/>
        </p:nvSpPr>
        <p:spPr>
          <a:xfrm>
            <a:off x="4398858" y="4612946"/>
            <a:ext cx="755335" cy="369332"/>
          </a:xfrm>
          <a:prstGeom prst="rect">
            <a:avLst/>
          </a:prstGeom>
        </p:spPr>
        <p:txBody>
          <a:bodyPr wrap="none">
            <a:spAutoFit/>
          </a:bodyPr>
          <a:lstStyle/>
          <a:p>
            <a:r>
              <a:rPr lang="en-US" altLang="zh-CN">
                <a:solidFill>
                  <a:srgbClr val="FF0000"/>
                </a:solidFill>
                <a:latin typeface="Times New Roman" panose="02020603050405020304" pitchFamily="18" charset="0"/>
                <a:cs typeface="Times New Roman" panose="02020603050405020304" pitchFamily="18" charset="0"/>
              </a:rPr>
              <a:t>Aug 2</a:t>
            </a:r>
            <a:endParaRPr lang="zh-CN" altLang="en-US">
              <a:solidFill>
                <a:srgbClr val="FF0000"/>
              </a:solidFill>
            </a:endParaRPr>
          </a:p>
        </p:txBody>
      </p:sp>
      <p:cxnSp>
        <p:nvCxnSpPr>
          <p:cNvPr id="6" name="直接箭头连接符 5">
            <a:extLst>
              <a:ext uri="{FF2B5EF4-FFF2-40B4-BE49-F238E27FC236}">
                <a16:creationId xmlns:a16="http://schemas.microsoft.com/office/drawing/2014/main" id="{CD78C81E-E0EB-484B-9635-E0CD117187FA}"/>
              </a:ext>
            </a:extLst>
          </p:cNvPr>
          <p:cNvCxnSpPr>
            <a:cxnSpLocks/>
          </p:cNvCxnSpPr>
          <p:nvPr/>
        </p:nvCxnSpPr>
        <p:spPr>
          <a:xfrm>
            <a:off x="4921913" y="2721278"/>
            <a:ext cx="145387" cy="2600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a:extLst>
              <a:ext uri="{FF2B5EF4-FFF2-40B4-BE49-F238E27FC236}">
                <a16:creationId xmlns:a16="http://schemas.microsoft.com/office/drawing/2014/main" id="{97C1F8DC-68A2-4FFB-A4E8-99F0E3E2854B}"/>
              </a:ext>
            </a:extLst>
          </p:cNvPr>
          <p:cNvCxnSpPr>
            <a:cxnSpLocks/>
          </p:cNvCxnSpPr>
          <p:nvPr/>
        </p:nvCxnSpPr>
        <p:spPr>
          <a:xfrm flipV="1">
            <a:off x="4776526" y="4462262"/>
            <a:ext cx="218080" cy="2223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矩形 15">
            <a:extLst>
              <a:ext uri="{FF2B5EF4-FFF2-40B4-BE49-F238E27FC236}">
                <a16:creationId xmlns:a16="http://schemas.microsoft.com/office/drawing/2014/main" id="{B3E2062C-BB3D-4C5C-BB5A-8124F0C380A4}"/>
              </a:ext>
            </a:extLst>
          </p:cNvPr>
          <p:cNvSpPr/>
          <p:nvPr/>
        </p:nvSpPr>
        <p:spPr>
          <a:xfrm>
            <a:off x="1317782" y="5554173"/>
            <a:ext cx="6692858" cy="369332"/>
          </a:xfrm>
          <a:prstGeom prst="rect">
            <a:avLst/>
          </a:prstGeom>
        </p:spPr>
        <p:txBody>
          <a:bodyPr wrap="none">
            <a:spAutoFit/>
          </a:bodyPr>
          <a:lstStyle/>
          <a:p>
            <a:r>
              <a:rPr lang="en-US" altLang="zh-CN">
                <a:latin typeface="Times New Roman" panose="02020603050405020304" pitchFamily="18" charset="0"/>
                <a:cs typeface="Times New Roman" panose="02020603050405020304" pitchFamily="18" charset="0"/>
              </a:rPr>
              <a:t>Aug 1</a:t>
            </a:r>
            <a:r>
              <a:rPr lang="zh-CN" altLang="en-US">
                <a:latin typeface="Times New Roman" panose="02020603050405020304" pitchFamily="18" charset="0"/>
                <a:cs typeface="Times New Roman" panose="02020603050405020304" pitchFamily="18" charset="0"/>
              </a:rPr>
              <a:t>与</a:t>
            </a:r>
            <a:r>
              <a:rPr lang="en-US" altLang="zh-CN">
                <a:latin typeface="Times New Roman" panose="02020603050405020304" pitchFamily="18" charset="0"/>
                <a:cs typeface="Times New Roman" panose="02020603050405020304" pitchFamily="18" charset="0"/>
              </a:rPr>
              <a:t>Aug 2 </a:t>
            </a:r>
            <a:r>
              <a:rPr lang="zh-CN" altLang="en-US">
                <a:latin typeface="Times New Roman" panose="02020603050405020304" pitchFamily="18" charset="0"/>
                <a:cs typeface="Times New Roman" panose="02020603050405020304" pitchFamily="18" charset="0"/>
              </a:rPr>
              <a:t>互为正例，同时与其他图片的增强结果均为负例。</a:t>
            </a:r>
            <a:endParaRPr lang="en-US" altLang="zh-CN">
              <a:latin typeface="Times New Roman" panose="02020603050405020304" pitchFamily="18" charset="0"/>
              <a:cs typeface="Times New Roman" panose="02020603050405020304" pitchFamily="18" charset="0"/>
            </a:endParaRPr>
          </a:p>
        </p:txBody>
      </p:sp>
      <p:sp>
        <p:nvSpPr>
          <p:cNvPr id="18" name="矩形 17">
            <a:extLst>
              <a:ext uri="{FF2B5EF4-FFF2-40B4-BE49-F238E27FC236}">
                <a16:creationId xmlns:a16="http://schemas.microsoft.com/office/drawing/2014/main" id="{45CA4579-CD46-4E2F-8D01-A452450AEF88}"/>
              </a:ext>
            </a:extLst>
          </p:cNvPr>
          <p:cNvSpPr/>
          <p:nvPr/>
        </p:nvSpPr>
        <p:spPr>
          <a:xfrm>
            <a:off x="5696646" y="2673548"/>
            <a:ext cx="3057247" cy="307777"/>
          </a:xfrm>
          <a:prstGeom prst="rect">
            <a:avLst/>
          </a:prstGeom>
        </p:spPr>
        <p:txBody>
          <a:bodyPr wrap="none">
            <a:spAutoFit/>
          </a:bodyPr>
          <a:lstStyle/>
          <a:p>
            <a:r>
              <a:rPr lang="zh-CN" altLang="en-US" sz="1400">
                <a:latin typeface="Times New Roman" panose="02020603050405020304" pitchFamily="18" charset="0"/>
                <a:cs typeface="Times New Roman" panose="02020603050405020304" pitchFamily="18" charset="0"/>
              </a:rPr>
              <a:t>剪切、旋转、去色、蒙版等增强方式</a:t>
            </a:r>
            <a:endParaRPr lang="en-US" altLang="zh-CN" sz="1400">
              <a:latin typeface="Times New Roman" panose="02020603050405020304" pitchFamily="18" charset="0"/>
              <a:cs typeface="Times New Roman" panose="02020603050405020304" pitchFamily="18" charset="0"/>
            </a:endParaRPr>
          </a:p>
        </p:txBody>
      </p:sp>
      <p:sp>
        <p:nvSpPr>
          <p:cNvPr id="17" name="灯片编号占位符 16">
            <a:extLst>
              <a:ext uri="{FF2B5EF4-FFF2-40B4-BE49-F238E27FC236}">
                <a16:creationId xmlns:a16="http://schemas.microsoft.com/office/drawing/2014/main" id="{373F30E9-8729-4C52-976B-56D492747472}"/>
              </a:ext>
            </a:extLst>
          </p:cNvPr>
          <p:cNvSpPr>
            <a:spLocks noGrp="1"/>
          </p:cNvSpPr>
          <p:nvPr>
            <p:ph type="sldNum" sz="quarter" idx="12"/>
          </p:nvPr>
        </p:nvSpPr>
        <p:spPr/>
        <p:txBody>
          <a:bodyPr/>
          <a:lstStyle/>
          <a:p>
            <a:fld id="{2B55EA8C-D11E-460A-B3EA-929F000B21EE}" type="slidenum">
              <a:rPr lang="zh-CN" altLang="en-US" smtClean="0"/>
              <a:pPr/>
              <a:t>7</a:t>
            </a:fld>
            <a:r>
              <a:rPr lang="en-US" altLang="zh-CN"/>
              <a:t>/56</a:t>
            </a:r>
            <a:endParaRPr lang="zh-CN" altLang="en-US"/>
          </a:p>
        </p:txBody>
      </p:sp>
    </p:spTree>
    <p:extLst>
      <p:ext uri="{BB962C8B-B14F-4D97-AF65-F5344CB8AC3E}">
        <p14:creationId xmlns:p14="http://schemas.microsoft.com/office/powerpoint/2010/main" val="6982985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02289D28-451F-453C-8212-4FEA9E7F4576}"/>
              </a:ext>
            </a:extLst>
          </p:cNvPr>
          <p:cNvSpPr/>
          <p:nvPr/>
        </p:nvSpPr>
        <p:spPr>
          <a:xfrm>
            <a:off x="283038" y="219313"/>
            <a:ext cx="8606843" cy="584775"/>
          </a:xfrm>
          <a:prstGeom prst="rect">
            <a:avLst/>
          </a:prstGeom>
        </p:spPr>
        <p:txBody>
          <a:bodyPr wrap="none">
            <a:spAutoFit/>
          </a:bodyPr>
          <a:lstStyle/>
          <a:p>
            <a:r>
              <a:rPr lang="zh-CN" altLang="en-US" sz="3200">
                <a:latin typeface="Times New Roman" panose="02020603050405020304" pitchFamily="18" charset="0"/>
                <a:cs typeface="Times New Roman" panose="02020603050405020304" pitchFamily="18" charset="0"/>
              </a:rPr>
              <a:t>对比学习</a:t>
            </a:r>
            <a:r>
              <a:rPr lang="en-US" altLang="zh-CN" sz="3200">
                <a:latin typeface="Times New Roman" panose="02020603050405020304" pitchFamily="18" charset="0"/>
                <a:cs typeface="Times New Roman" panose="02020603050405020304" pitchFamily="18" charset="0"/>
              </a:rPr>
              <a:t>(Contrastive Learning) - </a:t>
            </a:r>
            <a:r>
              <a:rPr lang="zh-CN" altLang="en-US" sz="3200">
                <a:latin typeface="Times New Roman" panose="02020603050405020304" pitchFamily="18" charset="0"/>
                <a:cs typeface="Times New Roman" panose="02020603050405020304" pitchFamily="18" charset="0"/>
              </a:rPr>
              <a:t>以</a:t>
            </a:r>
            <a:r>
              <a:rPr lang="en-US" altLang="zh-CN" sz="3200">
                <a:latin typeface="Times New Roman" panose="02020603050405020304" pitchFamily="18" charset="0"/>
                <a:cs typeface="Times New Roman" panose="02020603050405020304" pitchFamily="18" charset="0"/>
              </a:rPr>
              <a:t>SimCLR</a:t>
            </a:r>
            <a:r>
              <a:rPr lang="zh-CN" altLang="en-US" sz="3200">
                <a:latin typeface="Times New Roman" panose="02020603050405020304" pitchFamily="18" charset="0"/>
                <a:cs typeface="Times New Roman" panose="02020603050405020304" pitchFamily="18" charset="0"/>
              </a:rPr>
              <a:t>为例</a:t>
            </a:r>
          </a:p>
        </p:txBody>
      </p:sp>
      <p:sp>
        <p:nvSpPr>
          <p:cNvPr id="9" name="矩形 8">
            <a:extLst>
              <a:ext uri="{FF2B5EF4-FFF2-40B4-BE49-F238E27FC236}">
                <a16:creationId xmlns:a16="http://schemas.microsoft.com/office/drawing/2014/main" id="{266656D4-2654-41B4-AA5A-D500C16E2A05}"/>
              </a:ext>
            </a:extLst>
          </p:cNvPr>
          <p:cNvSpPr/>
          <p:nvPr/>
        </p:nvSpPr>
        <p:spPr>
          <a:xfrm>
            <a:off x="748145" y="1119161"/>
            <a:ext cx="10492488" cy="966931"/>
          </a:xfrm>
          <a:prstGeom prst="rect">
            <a:avLst/>
          </a:prstGeom>
        </p:spPr>
        <p:txBody>
          <a:bodyPr wrap="square">
            <a:spAutoFit/>
          </a:bodyPr>
          <a:lstStyle/>
          <a:p>
            <a:pPr indent="457200">
              <a:lnSpc>
                <a:spcPct val="150000"/>
              </a:lnSpc>
            </a:pPr>
            <a:r>
              <a:rPr lang="zh-CN" altLang="en-US" sz="2000">
                <a:solidFill>
                  <a:srgbClr val="121212"/>
                </a:solidFill>
                <a:latin typeface="Times New Roman" panose="02020603050405020304" pitchFamily="18" charset="0"/>
                <a:cs typeface="Times New Roman" panose="02020603050405020304" pitchFamily="18" charset="0"/>
              </a:rPr>
              <a:t>构造一个表示学习系统，通过它将训练数据投影到某个表示空间内，并采取一定的方法，使得正例距离能够比较近，负例距离比较远。</a:t>
            </a:r>
            <a:endParaRPr lang="en-US" altLang="zh-CN" sz="2000">
              <a:solidFill>
                <a:srgbClr val="121212"/>
              </a:solidFill>
              <a:latin typeface="Times New Roman" panose="02020603050405020304" pitchFamily="18" charset="0"/>
              <a:cs typeface="Times New Roman" panose="02020603050405020304" pitchFamily="18" charset="0"/>
            </a:endParaRPr>
          </a:p>
        </p:txBody>
      </p:sp>
      <p:pic>
        <p:nvPicPr>
          <p:cNvPr id="17" name="图片 16">
            <a:extLst>
              <a:ext uri="{FF2B5EF4-FFF2-40B4-BE49-F238E27FC236}">
                <a16:creationId xmlns:a16="http://schemas.microsoft.com/office/drawing/2014/main" id="{DC88E515-5F14-4523-BF88-70B25E0C251B}"/>
              </a:ext>
            </a:extLst>
          </p:cNvPr>
          <p:cNvPicPr>
            <a:picLocks noChangeAspect="1"/>
          </p:cNvPicPr>
          <p:nvPr/>
        </p:nvPicPr>
        <p:blipFill>
          <a:blip r:embed="rId3"/>
          <a:stretch>
            <a:fillRect/>
          </a:stretch>
        </p:blipFill>
        <p:spPr>
          <a:xfrm>
            <a:off x="2744106" y="2175912"/>
            <a:ext cx="7216110" cy="3917593"/>
          </a:xfrm>
          <a:prstGeom prst="rect">
            <a:avLst/>
          </a:prstGeom>
        </p:spPr>
      </p:pic>
      <p:sp>
        <p:nvSpPr>
          <p:cNvPr id="10" name="灯片编号占位符 9">
            <a:extLst>
              <a:ext uri="{FF2B5EF4-FFF2-40B4-BE49-F238E27FC236}">
                <a16:creationId xmlns:a16="http://schemas.microsoft.com/office/drawing/2014/main" id="{5ED67990-4FE2-4629-A93F-BEFB4E592E5D}"/>
              </a:ext>
            </a:extLst>
          </p:cNvPr>
          <p:cNvSpPr>
            <a:spLocks noGrp="1"/>
          </p:cNvSpPr>
          <p:nvPr>
            <p:ph type="sldNum" sz="quarter" idx="12"/>
          </p:nvPr>
        </p:nvSpPr>
        <p:spPr/>
        <p:txBody>
          <a:bodyPr/>
          <a:lstStyle/>
          <a:p>
            <a:fld id="{2B55EA8C-D11E-460A-B3EA-929F000B21EE}" type="slidenum">
              <a:rPr lang="zh-CN" altLang="en-US" smtClean="0"/>
              <a:pPr/>
              <a:t>8</a:t>
            </a:fld>
            <a:r>
              <a:rPr lang="en-US" altLang="zh-CN"/>
              <a:t>/56</a:t>
            </a:r>
            <a:endParaRPr lang="zh-CN" altLang="en-US"/>
          </a:p>
        </p:txBody>
      </p:sp>
    </p:spTree>
    <p:extLst>
      <p:ext uri="{BB962C8B-B14F-4D97-AF65-F5344CB8AC3E}">
        <p14:creationId xmlns:p14="http://schemas.microsoft.com/office/powerpoint/2010/main" val="42906672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02289D28-451F-453C-8212-4FEA9E7F4576}"/>
              </a:ext>
            </a:extLst>
          </p:cNvPr>
          <p:cNvSpPr/>
          <p:nvPr/>
        </p:nvSpPr>
        <p:spPr>
          <a:xfrm>
            <a:off x="283038" y="219313"/>
            <a:ext cx="8606843" cy="584775"/>
          </a:xfrm>
          <a:prstGeom prst="rect">
            <a:avLst/>
          </a:prstGeom>
        </p:spPr>
        <p:txBody>
          <a:bodyPr wrap="none">
            <a:spAutoFit/>
          </a:bodyPr>
          <a:lstStyle/>
          <a:p>
            <a:r>
              <a:rPr lang="zh-CN" altLang="en-US" sz="3200">
                <a:latin typeface="Times New Roman" panose="02020603050405020304" pitchFamily="18" charset="0"/>
                <a:cs typeface="Times New Roman" panose="02020603050405020304" pitchFamily="18" charset="0"/>
              </a:rPr>
              <a:t>对比学习</a:t>
            </a:r>
            <a:r>
              <a:rPr lang="en-US" altLang="zh-CN" sz="3200">
                <a:latin typeface="Times New Roman" panose="02020603050405020304" pitchFamily="18" charset="0"/>
                <a:cs typeface="Times New Roman" panose="02020603050405020304" pitchFamily="18" charset="0"/>
              </a:rPr>
              <a:t>(Contrastive Learning) - </a:t>
            </a:r>
            <a:r>
              <a:rPr lang="zh-CN" altLang="en-US" sz="3200">
                <a:latin typeface="Times New Roman" panose="02020603050405020304" pitchFamily="18" charset="0"/>
                <a:cs typeface="Times New Roman" panose="02020603050405020304" pitchFamily="18" charset="0"/>
              </a:rPr>
              <a:t>以</a:t>
            </a:r>
            <a:r>
              <a:rPr lang="en-US" altLang="zh-CN" sz="3200">
                <a:latin typeface="Times New Roman" panose="02020603050405020304" pitchFamily="18" charset="0"/>
                <a:cs typeface="Times New Roman" panose="02020603050405020304" pitchFamily="18" charset="0"/>
              </a:rPr>
              <a:t>SimCLR</a:t>
            </a:r>
            <a:r>
              <a:rPr lang="zh-CN" altLang="en-US" sz="3200">
                <a:latin typeface="Times New Roman" panose="02020603050405020304" pitchFamily="18" charset="0"/>
                <a:cs typeface="Times New Roman" panose="02020603050405020304" pitchFamily="18" charset="0"/>
              </a:rPr>
              <a:t>为例</a:t>
            </a:r>
          </a:p>
        </p:txBody>
      </p:sp>
      <p:sp>
        <p:nvSpPr>
          <p:cNvPr id="9" name="矩形 8">
            <a:extLst>
              <a:ext uri="{FF2B5EF4-FFF2-40B4-BE49-F238E27FC236}">
                <a16:creationId xmlns:a16="http://schemas.microsoft.com/office/drawing/2014/main" id="{266656D4-2654-41B4-AA5A-D500C16E2A05}"/>
              </a:ext>
            </a:extLst>
          </p:cNvPr>
          <p:cNvSpPr/>
          <p:nvPr/>
        </p:nvSpPr>
        <p:spPr>
          <a:xfrm>
            <a:off x="748145" y="1119161"/>
            <a:ext cx="10492488" cy="966931"/>
          </a:xfrm>
          <a:prstGeom prst="rect">
            <a:avLst/>
          </a:prstGeom>
        </p:spPr>
        <p:txBody>
          <a:bodyPr wrap="square">
            <a:spAutoFit/>
          </a:bodyPr>
          <a:lstStyle/>
          <a:p>
            <a:pPr indent="457200">
              <a:lnSpc>
                <a:spcPct val="150000"/>
              </a:lnSpc>
            </a:pPr>
            <a:r>
              <a:rPr lang="zh-CN" altLang="en-US" sz="2000">
                <a:solidFill>
                  <a:srgbClr val="121212"/>
                </a:solidFill>
                <a:latin typeface="Times New Roman" panose="02020603050405020304" pitchFamily="18" charset="0"/>
                <a:cs typeface="Times New Roman" panose="02020603050405020304" pitchFamily="18" charset="0"/>
              </a:rPr>
              <a:t>构造一个表示学习系统，通过它将训练数据投影到某个表示空间内，并采取一定的方法，使得正例距离能够比较近，负例距离比较远。</a:t>
            </a:r>
            <a:endParaRPr lang="en-US" altLang="zh-CN" sz="2000">
              <a:solidFill>
                <a:srgbClr val="121212"/>
              </a:solidFill>
              <a:latin typeface="Times New Roman" panose="02020603050405020304" pitchFamily="18" charset="0"/>
              <a:cs typeface="Times New Roman" panose="02020603050405020304" pitchFamily="18" charset="0"/>
            </a:endParaRPr>
          </a:p>
        </p:txBody>
      </p:sp>
      <p:pic>
        <p:nvPicPr>
          <p:cNvPr id="17" name="图片 16">
            <a:extLst>
              <a:ext uri="{FF2B5EF4-FFF2-40B4-BE49-F238E27FC236}">
                <a16:creationId xmlns:a16="http://schemas.microsoft.com/office/drawing/2014/main" id="{DC88E515-5F14-4523-BF88-70B25E0C251B}"/>
              </a:ext>
            </a:extLst>
          </p:cNvPr>
          <p:cNvPicPr>
            <a:picLocks noChangeAspect="1"/>
          </p:cNvPicPr>
          <p:nvPr/>
        </p:nvPicPr>
        <p:blipFill>
          <a:blip r:embed="rId3"/>
          <a:stretch>
            <a:fillRect/>
          </a:stretch>
        </p:blipFill>
        <p:spPr>
          <a:xfrm>
            <a:off x="2744106" y="2175912"/>
            <a:ext cx="7216110" cy="3917593"/>
          </a:xfrm>
          <a:prstGeom prst="rect">
            <a:avLst/>
          </a:prstGeom>
        </p:spPr>
      </p:pic>
      <p:sp>
        <p:nvSpPr>
          <p:cNvPr id="3" name="矩形 2">
            <a:extLst>
              <a:ext uri="{FF2B5EF4-FFF2-40B4-BE49-F238E27FC236}">
                <a16:creationId xmlns:a16="http://schemas.microsoft.com/office/drawing/2014/main" id="{2F7D7F9A-6914-44A7-B020-41434DB4F64A}"/>
              </a:ext>
            </a:extLst>
          </p:cNvPr>
          <p:cNvSpPr/>
          <p:nvPr/>
        </p:nvSpPr>
        <p:spPr>
          <a:xfrm>
            <a:off x="5196719" y="2762656"/>
            <a:ext cx="749030" cy="2850203"/>
          </a:xfrm>
          <a:prstGeom prst="rect">
            <a:avLst/>
          </a:prstGeom>
          <a:solidFill>
            <a:schemeClr val="accent1">
              <a:alpha val="2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A94258EC-861E-40BE-880E-CDBEF05120EA}"/>
              </a:ext>
            </a:extLst>
          </p:cNvPr>
          <p:cNvSpPr/>
          <p:nvPr/>
        </p:nvSpPr>
        <p:spPr>
          <a:xfrm>
            <a:off x="918910" y="6238359"/>
            <a:ext cx="6493567" cy="369332"/>
          </a:xfrm>
          <a:prstGeom prst="rect">
            <a:avLst/>
          </a:prstGeom>
        </p:spPr>
        <p:txBody>
          <a:bodyPr wrap="square">
            <a:spAutoFit/>
          </a:bodyPr>
          <a:lstStyle/>
          <a:p>
            <a:pPr marL="285750" indent="-285750">
              <a:buFont typeface="Wingdings" panose="05000000000000000000" pitchFamily="2" charset="2"/>
              <a:buChar char="p"/>
            </a:pPr>
            <a:r>
              <a:rPr lang="zh-CN" altLang="en-US"/>
              <a:t>特征编码器</a:t>
            </a:r>
            <a:r>
              <a:rPr lang="en-US" altLang="zh-CN"/>
              <a:t>Encoder,</a:t>
            </a:r>
            <a:r>
              <a:rPr lang="zh-CN" altLang="en-US"/>
              <a:t>一般采用</a:t>
            </a:r>
            <a:r>
              <a:rPr lang="en-US" altLang="zh-CN"/>
              <a:t>ResNet</a:t>
            </a:r>
            <a:r>
              <a:rPr lang="zh-CN" altLang="en-US"/>
              <a:t>做为模型结构</a:t>
            </a:r>
          </a:p>
        </p:txBody>
      </p:sp>
      <p:sp>
        <p:nvSpPr>
          <p:cNvPr id="4" name="灯片编号占位符 3">
            <a:extLst>
              <a:ext uri="{FF2B5EF4-FFF2-40B4-BE49-F238E27FC236}">
                <a16:creationId xmlns:a16="http://schemas.microsoft.com/office/drawing/2014/main" id="{F536057A-B3E9-4C9D-AB14-63867F4CD6D1}"/>
              </a:ext>
            </a:extLst>
          </p:cNvPr>
          <p:cNvSpPr>
            <a:spLocks noGrp="1"/>
          </p:cNvSpPr>
          <p:nvPr>
            <p:ph type="sldNum" sz="quarter" idx="12"/>
          </p:nvPr>
        </p:nvSpPr>
        <p:spPr/>
        <p:txBody>
          <a:bodyPr/>
          <a:lstStyle/>
          <a:p>
            <a:fld id="{2B55EA8C-D11E-460A-B3EA-929F000B21EE}" type="slidenum">
              <a:rPr lang="zh-CN" altLang="en-US" smtClean="0"/>
              <a:pPr/>
              <a:t>9</a:t>
            </a:fld>
            <a:r>
              <a:rPr lang="en-US" altLang="zh-CN"/>
              <a:t>/56</a:t>
            </a:r>
            <a:endParaRPr lang="zh-CN" altLang="en-US"/>
          </a:p>
        </p:txBody>
      </p:sp>
    </p:spTree>
    <p:extLst>
      <p:ext uri="{BB962C8B-B14F-4D97-AF65-F5344CB8AC3E}">
        <p14:creationId xmlns:p14="http://schemas.microsoft.com/office/powerpoint/2010/main" val="3557216284"/>
      </p:ext>
    </p:extLst>
  </p:cSld>
  <p:clrMapOvr>
    <a:masterClrMapping/>
  </p:clrMapOvr>
</p:sld>
</file>

<file path=ppt/theme/theme1.xml><?xml version="1.0" encoding="utf-8"?>
<a:theme xmlns:a="http://schemas.openxmlformats.org/drawingml/2006/main" name="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1216</TotalTime>
  <Words>5870</Words>
  <Application>Microsoft Office PowerPoint</Application>
  <PresentationFormat>宽屏</PresentationFormat>
  <Paragraphs>377</Paragraphs>
  <Slides>56</Slides>
  <Notes>48</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56</vt:i4>
      </vt:variant>
    </vt:vector>
  </HeadingPairs>
  <TitlesOfParts>
    <vt:vector size="70" baseType="lpstr">
      <vt:lpstr>-apple-system</vt:lpstr>
      <vt:lpstr>等线</vt:lpstr>
      <vt:lpstr>等线 Light</vt:lpstr>
      <vt:lpstr>华文中宋</vt:lpstr>
      <vt:lpstr>楷体</vt:lpstr>
      <vt:lpstr>楷体_GB2312</vt:lpstr>
      <vt:lpstr>微软雅黑</vt:lpstr>
      <vt:lpstr>Adobe Caslon Pro Bold</vt:lpstr>
      <vt:lpstr>Arial</vt:lpstr>
      <vt:lpstr>Cambria Math</vt:lpstr>
      <vt:lpstr>Tahoma</vt:lpstr>
      <vt:lpstr>Times New Roman</vt:lpstr>
      <vt:lpstr>Wingdings</vt:lpstr>
      <vt:lpstr>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武乐飞</dc:creator>
  <cp:lastModifiedBy>武乐飞</cp:lastModifiedBy>
  <cp:revision>103</cp:revision>
  <dcterms:created xsi:type="dcterms:W3CDTF">2022-03-03T11:47:34Z</dcterms:created>
  <dcterms:modified xsi:type="dcterms:W3CDTF">2022-03-11T06:58:26Z</dcterms:modified>
</cp:coreProperties>
</file>